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9" r:id="rId2"/>
    <p:sldId id="257" r:id="rId3"/>
    <p:sldId id="268" r:id="rId4"/>
    <p:sldId id="290" r:id="rId5"/>
    <p:sldId id="293" r:id="rId6"/>
    <p:sldId id="291" r:id="rId7"/>
    <p:sldId id="295" r:id="rId8"/>
    <p:sldId id="292" r:id="rId9"/>
    <p:sldId id="296" r:id="rId10"/>
    <p:sldId id="273" r:id="rId11"/>
    <p:sldId id="297" r:id="rId12"/>
    <p:sldId id="271" r:id="rId13"/>
    <p:sldId id="298" r:id="rId14"/>
    <p:sldId id="272" r:id="rId15"/>
    <p:sldId id="283" r:id="rId16"/>
    <p:sldId id="274" r:id="rId17"/>
    <p:sldId id="278" r:id="rId18"/>
    <p:sldId id="282" r:id="rId19"/>
    <p:sldId id="284" r:id="rId20"/>
    <p:sldId id="287" r:id="rId21"/>
    <p:sldId id="300" r:id="rId22"/>
    <p:sldId id="302" r:id="rId23"/>
    <p:sldId id="288" r:id="rId24"/>
    <p:sldId id="301" r:id="rId25"/>
    <p:sldId id="303"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268" autoAdjust="0"/>
  </p:normalViewPr>
  <p:slideViewPr>
    <p:cSldViewPr snapToGrid="0">
      <p:cViewPr varScale="1">
        <p:scale>
          <a:sx n="124" d="100"/>
          <a:sy n="124" d="100"/>
        </p:scale>
        <p:origin x="170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3C2B96-DBB8-436A-8A9C-3CED9666E642}" type="datetimeFigureOut">
              <a:rPr lang="en-US" smtClean="0"/>
              <a:t>4/16/19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C4E88E-5F27-470C-B97C-71F3808FA1BF}" type="slidenum">
              <a:rPr lang="en-US" smtClean="0"/>
              <a:t>‹#›</a:t>
            </a:fld>
            <a:endParaRPr lang="en-US"/>
          </a:p>
        </p:txBody>
      </p:sp>
    </p:spTree>
    <p:extLst>
      <p:ext uri="{BB962C8B-B14F-4D97-AF65-F5344CB8AC3E}">
        <p14:creationId xmlns:p14="http://schemas.microsoft.com/office/powerpoint/2010/main" val="14424990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C4E88E-5F27-470C-B97C-71F3808FA1BF}" type="slidenum">
              <a:rPr lang="en-US" smtClean="0"/>
              <a:t>20</a:t>
            </a:fld>
            <a:endParaRPr lang="en-US"/>
          </a:p>
        </p:txBody>
      </p:sp>
    </p:spTree>
    <p:extLst>
      <p:ext uri="{BB962C8B-B14F-4D97-AF65-F5344CB8AC3E}">
        <p14:creationId xmlns:p14="http://schemas.microsoft.com/office/powerpoint/2010/main" val="637972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F05EDA4-23E3-4F6D-8518-171968844B35}" type="datetime1">
              <a:rPr lang="en-US" smtClean="0"/>
              <a:t>4/16/19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A8A1C8-2FC3-4192-B892-2732A7E13257}" type="slidenum">
              <a:rPr lang="en-US" smtClean="0"/>
              <a:t>‹#›</a:t>
            </a:fld>
            <a:endParaRPr lang="en-US"/>
          </a:p>
        </p:txBody>
      </p:sp>
    </p:spTree>
    <p:extLst>
      <p:ext uri="{BB962C8B-B14F-4D97-AF65-F5344CB8AC3E}">
        <p14:creationId xmlns:p14="http://schemas.microsoft.com/office/powerpoint/2010/main" val="3471912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B380DB-970E-47E5-B8C8-FAA6796A7468}" type="datetime1">
              <a:rPr lang="en-US" smtClean="0"/>
              <a:t>4/16/19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A8A1C8-2FC3-4192-B892-2732A7E13257}" type="slidenum">
              <a:rPr lang="en-US" smtClean="0"/>
              <a:t>‹#›</a:t>
            </a:fld>
            <a:endParaRPr lang="en-US"/>
          </a:p>
        </p:txBody>
      </p:sp>
    </p:spTree>
    <p:extLst>
      <p:ext uri="{BB962C8B-B14F-4D97-AF65-F5344CB8AC3E}">
        <p14:creationId xmlns:p14="http://schemas.microsoft.com/office/powerpoint/2010/main" val="2492802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FB937A-26C9-47D4-B7D2-A0828C615CA6}" type="datetime1">
              <a:rPr lang="en-US" smtClean="0"/>
              <a:t>4/16/19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A8A1C8-2FC3-4192-B892-2732A7E13257}" type="slidenum">
              <a:rPr lang="en-US" smtClean="0"/>
              <a:t>‹#›</a:t>
            </a:fld>
            <a:endParaRPr lang="en-US"/>
          </a:p>
        </p:txBody>
      </p:sp>
    </p:spTree>
    <p:extLst>
      <p:ext uri="{BB962C8B-B14F-4D97-AF65-F5344CB8AC3E}">
        <p14:creationId xmlns:p14="http://schemas.microsoft.com/office/powerpoint/2010/main" val="13986767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9F0937-B69B-42B0-AEC8-0A8761D12837}" type="datetime1">
              <a:rPr lang="en-US" smtClean="0"/>
              <a:t>4/16/19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A8A1C8-2FC3-4192-B892-2732A7E13257}" type="slidenum">
              <a:rPr lang="en-US" smtClean="0"/>
              <a:t>‹#›</a:t>
            </a:fld>
            <a:endParaRPr lang="en-US"/>
          </a:p>
        </p:txBody>
      </p:sp>
    </p:spTree>
    <p:extLst>
      <p:ext uri="{BB962C8B-B14F-4D97-AF65-F5344CB8AC3E}">
        <p14:creationId xmlns:p14="http://schemas.microsoft.com/office/powerpoint/2010/main" val="14436702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38C038-7D7F-4794-9C45-E2483EBA4C19}" type="datetime1">
              <a:rPr lang="en-US" smtClean="0"/>
              <a:t>4/16/19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A8A1C8-2FC3-4192-B892-2732A7E13257}" type="slidenum">
              <a:rPr lang="en-US" smtClean="0"/>
              <a:t>‹#›</a:t>
            </a:fld>
            <a:endParaRPr lang="en-US"/>
          </a:p>
        </p:txBody>
      </p:sp>
    </p:spTree>
    <p:extLst>
      <p:ext uri="{BB962C8B-B14F-4D97-AF65-F5344CB8AC3E}">
        <p14:creationId xmlns:p14="http://schemas.microsoft.com/office/powerpoint/2010/main" val="3622489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FF51FAC-C5FD-46D9-8B9B-8F7BC7C882C7}" type="datetime1">
              <a:rPr lang="en-US" smtClean="0"/>
              <a:t>4/16/19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A8A1C8-2FC3-4192-B892-2732A7E13257}" type="slidenum">
              <a:rPr lang="en-US" smtClean="0"/>
              <a:t>‹#›</a:t>
            </a:fld>
            <a:endParaRPr lang="en-US"/>
          </a:p>
        </p:txBody>
      </p:sp>
    </p:spTree>
    <p:extLst>
      <p:ext uri="{BB962C8B-B14F-4D97-AF65-F5344CB8AC3E}">
        <p14:creationId xmlns:p14="http://schemas.microsoft.com/office/powerpoint/2010/main" val="3313619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2F79E9-5697-4766-B5DE-303FA95C894E}" type="datetime1">
              <a:rPr lang="en-US" smtClean="0"/>
              <a:t>4/16/19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A8A1C8-2FC3-4192-B892-2732A7E13257}" type="slidenum">
              <a:rPr lang="en-US" smtClean="0"/>
              <a:t>‹#›</a:t>
            </a:fld>
            <a:endParaRPr lang="en-US"/>
          </a:p>
        </p:txBody>
      </p:sp>
    </p:spTree>
    <p:extLst>
      <p:ext uri="{BB962C8B-B14F-4D97-AF65-F5344CB8AC3E}">
        <p14:creationId xmlns:p14="http://schemas.microsoft.com/office/powerpoint/2010/main" val="3720243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DBE7AB0-86CB-42EE-AEB5-7815A38E1C3A}" type="datetime1">
              <a:rPr lang="en-US" smtClean="0"/>
              <a:t>4/16/19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A8A1C8-2FC3-4192-B892-2732A7E13257}" type="slidenum">
              <a:rPr lang="en-US" smtClean="0"/>
              <a:t>‹#›</a:t>
            </a:fld>
            <a:endParaRPr lang="en-US"/>
          </a:p>
        </p:txBody>
      </p:sp>
    </p:spTree>
    <p:extLst>
      <p:ext uri="{BB962C8B-B14F-4D97-AF65-F5344CB8AC3E}">
        <p14:creationId xmlns:p14="http://schemas.microsoft.com/office/powerpoint/2010/main" val="3066164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443122-3360-4B69-826F-A429FA17E9DB}" type="datetime1">
              <a:rPr lang="en-US" smtClean="0"/>
              <a:t>4/16/19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A8A1C8-2FC3-4192-B892-2732A7E13257}" type="slidenum">
              <a:rPr lang="en-US" smtClean="0"/>
              <a:t>‹#›</a:t>
            </a:fld>
            <a:endParaRPr lang="en-US"/>
          </a:p>
        </p:txBody>
      </p:sp>
    </p:spTree>
    <p:extLst>
      <p:ext uri="{BB962C8B-B14F-4D97-AF65-F5344CB8AC3E}">
        <p14:creationId xmlns:p14="http://schemas.microsoft.com/office/powerpoint/2010/main" val="1042206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8E06069-7A1A-47E0-96CD-A78789F89ECE}" type="datetime1">
              <a:rPr lang="en-US" smtClean="0"/>
              <a:t>4/16/19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A8A1C8-2FC3-4192-B892-2732A7E13257}" type="slidenum">
              <a:rPr lang="en-US" smtClean="0"/>
              <a:t>‹#›</a:t>
            </a:fld>
            <a:endParaRPr lang="en-US"/>
          </a:p>
        </p:txBody>
      </p:sp>
    </p:spTree>
    <p:extLst>
      <p:ext uri="{BB962C8B-B14F-4D97-AF65-F5344CB8AC3E}">
        <p14:creationId xmlns:p14="http://schemas.microsoft.com/office/powerpoint/2010/main" val="4173434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CE6D364-26DE-4661-8896-F5C2571F1CB7}" type="datetime1">
              <a:rPr lang="en-US" smtClean="0"/>
              <a:t>4/16/19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A8A1C8-2FC3-4192-B892-2732A7E13257}" type="slidenum">
              <a:rPr lang="en-US" smtClean="0"/>
              <a:t>‹#›</a:t>
            </a:fld>
            <a:endParaRPr lang="en-US"/>
          </a:p>
        </p:txBody>
      </p:sp>
    </p:spTree>
    <p:extLst>
      <p:ext uri="{BB962C8B-B14F-4D97-AF65-F5344CB8AC3E}">
        <p14:creationId xmlns:p14="http://schemas.microsoft.com/office/powerpoint/2010/main" val="3163890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6636C5-8577-4330-B240-29A374828843}" type="datetime1">
              <a:rPr lang="en-US" smtClean="0"/>
              <a:t>4/16/19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A8A1C8-2FC3-4192-B892-2732A7E13257}" type="slidenum">
              <a:rPr lang="en-US" smtClean="0"/>
              <a:t>‹#›</a:t>
            </a:fld>
            <a:endParaRPr lang="en-US"/>
          </a:p>
        </p:txBody>
      </p:sp>
    </p:spTree>
    <p:extLst>
      <p:ext uri="{BB962C8B-B14F-4D97-AF65-F5344CB8AC3E}">
        <p14:creationId xmlns:p14="http://schemas.microsoft.com/office/powerpoint/2010/main" val="26182436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28649" y="1983120"/>
            <a:ext cx="7886700" cy="1325563"/>
          </a:xfrm>
        </p:spPr>
        <p:txBody>
          <a:bodyPr>
            <a:normAutofit/>
          </a:bodyPr>
          <a:lstStyle/>
          <a:p>
            <a:pPr algn="ctr"/>
            <a:r>
              <a:rPr lang="en-US" sz="3200" dirty="0">
                <a:latin typeface="Arial Black" panose="020B0A04020102020204" pitchFamily="34" charset="0"/>
              </a:rPr>
              <a:t>Range Testing of RSU</a:t>
            </a:r>
          </a:p>
        </p:txBody>
      </p:sp>
      <p:sp>
        <p:nvSpPr>
          <p:cNvPr id="8" name="Isosceles Triangle 7"/>
          <p:cNvSpPr/>
          <p:nvPr/>
        </p:nvSpPr>
        <p:spPr>
          <a:xfrm>
            <a:off x="3965172" y="6176964"/>
            <a:ext cx="1213658" cy="681036"/>
          </a:xfrm>
          <a:prstGeom prst="triangle">
            <a:avLst>
              <a:gd name="adj" fmla="val 48658"/>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a:xfrm>
            <a:off x="4445750" y="6409745"/>
            <a:ext cx="252499" cy="365125"/>
          </a:xfrm>
        </p:spPr>
        <p:txBody>
          <a:bodyPr/>
          <a:lstStyle/>
          <a:p>
            <a:fld id="{95A8A1C8-2FC3-4192-B892-2732A7E13257}" type="slidenum">
              <a:rPr lang="en-US" sz="1600" b="1" smtClean="0">
                <a:solidFill>
                  <a:schemeClr val="bg1"/>
                </a:solidFill>
              </a:rPr>
              <a:t>1</a:t>
            </a:fld>
            <a:endParaRPr lang="en-US" b="1" dirty="0">
              <a:solidFill>
                <a:schemeClr val="bg1"/>
              </a:solidFill>
            </a:endParaRPr>
          </a:p>
        </p:txBody>
      </p:sp>
      <p:sp>
        <p:nvSpPr>
          <p:cNvPr id="11" name="Content Placeholder 6"/>
          <p:cNvSpPr txBox="1">
            <a:spLocks/>
          </p:cNvSpPr>
          <p:nvPr/>
        </p:nvSpPr>
        <p:spPr>
          <a:xfrm>
            <a:off x="346016" y="3771646"/>
            <a:ext cx="7886700" cy="7543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rgbClr val="C00000"/>
              </a:buClr>
              <a:buFont typeface="Arial" panose="020B0604020202020204" pitchFamily="34" charset="0"/>
              <a:buNone/>
            </a:pPr>
            <a:r>
              <a:rPr lang="en-US" sz="1800" dirty="0">
                <a:latin typeface="Arial" panose="020B0604020202020204" pitchFamily="34" charset="0"/>
                <a:cs typeface="Arial" panose="020B0604020202020204" pitchFamily="34" charset="0"/>
              </a:rPr>
              <a:t>Debashis Das</a:t>
            </a:r>
          </a:p>
          <a:p>
            <a:pPr marL="0" indent="0" algn="ctr">
              <a:buClr>
                <a:srgbClr val="C00000"/>
              </a:buClr>
              <a:buFont typeface="Arial" panose="020B0604020202020204" pitchFamily="34" charset="0"/>
              <a:buNone/>
            </a:pPr>
            <a:r>
              <a:rPr lang="en-US" sz="1800" dirty="0">
                <a:latin typeface="Arial" panose="020B0604020202020204" pitchFamily="34" charset="0"/>
                <a:cs typeface="Arial" panose="020B0604020202020204" pitchFamily="34" charset="0"/>
              </a:rPr>
              <a:t>04/12/2019</a:t>
            </a:r>
          </a:p>
          <a:p>
            <a:pPr marL="0" indent="0">
              <a:buClr>
                <a:srgbClr val="C00000"/>
              </a:buClr>
              <a:buFont typeface="Arial" panose="020B0604020202020204" pitchFamily="34" charset="0"/>
              <a:buNone/>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78511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algn="ctr"/>
            <a:r>
              <a:rPr lang="en-US" sz="3200" dirty="0">
                <a:latin typeface="Arial Black" panose="020B0A04020102020204" pitchFamily="34" charset="0"/>
              </a:rPr>
              <a:t>Testing Procedure</a:t>
            </a:r>
          </a:p>
        </p:txBody>
      </p:sp>
      <p:sp>
        <p:nvSpPr>
          <p:cNvPr id="7" name="Content Placeholder 6"/>
          <p:cNvSpPr>
            <a:spLocks noGrp="1"/>
          </p:cNvSpPr>
          <p:nvPr>
            <p:ph idx="1"/>
          </p:nvPr>
        </p:nvSpPr>
        <p:spPr>
          <a:xfrm>
            <a:off x="628650" y="1825625"/>
            <a:ext cx="7886700" cy="4084724"/>
          </a:xfrm>
        </p:spPr>
        <p:txBody>
          <a:bodyPr>
            <a:normAutofit/>
          </a:bodyPr>
          <a:lstStyle/>
          <a:p>
            <a:pPr>
              <a:buClr>
                <a:srgbClr val="C00000"/>
              </a:buClr>
            </a:pPr>
            <a:r>
              <a:rPr lang="en-US" sz="2000" dirty="0">
                <a:latin typeface="Arial" panose="020B0604020202020204" pitchFamily="34" charset="0"/>
                <a:cs typeface="Arial" panose="020B0604020202020204" pitchFamily="34" charset="0"/>
              </a:rPr>
              <a:t>Step 1: Set up the RSU in the field and connect it with the external computer (computer-1) through the Ethernet cable.</a:t>
            </a:r>
          </a:p>
          <a:p>
            <a:pPr>
              <a:buClr>
                <a:srgbClr val="C00000"/>
              </a:buClr>
            </a:pPr>
            <a:r>
              <a:rPr lang="en-US" sz="2000" dirty="0">
                <a:latin typeface="Arial" panose="020B0604020202020204" pitchFamily="34" charset="0"/>
                <a:cs typeface="Arial" panose="020B0604020202020204" pitchFamily="34" charset="0"/>
              </a:rPr>
              <a:t>Step 2: Set up the OBU on the vehicle and connect it with the external computer (Computer-2) through the Ethernet cable.</a:t>
            </a:r>
          </a:p>
          <a:p>
            <a:pPr>
              <a:buClr>
                <a:srgbClr val="C00000"/>
              </a:buClr>
            </a:pPr>
            <a:r>
              <a:rPr lang="en-US" sz="2000" dirty="0">
                <a:latin typeface="Arial" panose="020B0604020202020204" pitchFamily="34" charset="0"/>
                <a:cs typeface="Arial" panose="020B0604020202020204" pitchFamily="34" charset="0"/>
              </a:rPr>
              <a:t>Step 3: Run the software (bsmreceiver.py) in the external computer (computer-1) to collect the BSMs. </a:t>
            </a:r>
          </a:p>
          <a:p>
            <a:pPr>
              <a:buClr>
                <a:srgbClr val="C00000"/>
              </a:buClr>
            </a:pPr>
            <a:r>
              <a:rPr lang="en-US" sz="2000" dirty="0">
                <a:latin typeface="Arial" panose="020B0604020202020204" pitchFamily="34" charset="0"/>
                <a:cs typeface="Arial" panose="020B0604020202020204" pitchFamily="34" charset="0"/>
              </a:rPr>
              <a:t>Step 4: Log into OBU via external computer (Computer-2) and monitor the status of the OBU( whether it is sending BSMs or not) .</a:t>
            </a:r>
          </a:p>
        </p:txBody>
      </p:sp>
      <p:sp>
        <p:nvSpPr>
          <p:cNvPr id="8" name="Isosceles Triangle 7"/>
          <p:cNvSpPr/>
          <p:nvPr/>
        </p:nvSpPr>
        <p:spPr>
          <a:xfrm>
            <a:off x="3965171" y="6176964"/>
            <a:ext cx="1213658" cy="681036"/>
          </a:xfrm>
          <a:prstGeom prst="triangle">
            <a:avLst>
              <a:gd name="adj" fmla="val 48658"/>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a:xfrm>
            <a:off x="4445750" y="6409745"/>
            <a:ext cx="252499" cy="365125"/>
          </a:xfrm>
        </p:spPr>
        <p:txBody>
          <a:bodyPr/>
          <a:lstStyle/>
          <a:p>
            <a:fld id="{95A8A1C8-2FC3-4192-B892-2732A7E13257}" type="slidenum">
              <a:rPr lang="en-US" sz="1600" b="1" smtClean="0">
                <a:solidFill>
                  <a:schemeClr val="bg1"/>
                </a:solidFill>
              </a:rPr>
              <a:t>10</a:t>
            </a:fld>
            <a:endParaRPr lang="en-US" b="1" dirty="0">
              <a:solidFill>
                <a:schemeClr val="bg1"/>
              </a:solidFill>
            </a:endParaRPr>
          </a:p>
        </p:txBody>
      </p:sp>
    </p:spTree>
    <p:extLst>
      <p:ext uri="{BB962C8B-B14F-4D97-AF65-F5344CB8AC3E}">
        <p14:creationId xmlns:p14="http://schemas.microsoft.com/office/powerpoint/2010/main" val="2354526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28651" y="68606"/>
            <a:ext cx="7886700" cy="1325563"/>
          </a:xfrm>
        </p:spPr>
        <p:txBody>
          <a:bodyPr>
            <a:normAutofit/>
          </a:bodyPr>
          <a:lstStyle/>
          <a:p>
            <a:pPr algn="ctr"/>
            <a:r>
              <a:rPr lang="en-US" sz="3200" dirty="0">
                <a:latin typeface="Arial Black" panose="020B0A04020102020204" pitchFamily="34" charset="0"/>
              </a:rPr>
              <a:t>Test Procedure – Location 1</a:t>
            </a:r>
          </a:p>
        </p:txBody>
      </p:sp>
      <p:sp>
        <p:nvSpPr>
          <p:cNvPr id="8" name="Isosceles Triangle 7"/>
          <p:cNvSpPr/>
          <p:nvPr/>
        </p:nvSpPr>
        <p:spPr>
          <a:xfrm>
            <a:off x="3965171" y="6176964"/>
            <a:ext cx="1213658" cy="681036"/>
          </a:xfrm>
          <a:prstGeom prst="triangle">
            <a:avLst>
              <a:gd name="adj" fmla="val 48658"/>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a:xfrm>
            <a:off x="4445750" y="6409745"/>
            <a:ext cx="252499" cy="365125"/>
          </a:xfrm>
        </p:spPr>
        <p:txBody>
          <a:bodyPr/>
          <a:lstStyle/>
          <a:p>
            <a:fld id="{95A8A1C8-2FC3-4192-B892-2732A7E13257}" type="slidenum">
              <a:rPr lang="en-US" sz="1600" b="1" smtClean="0">
                <a:solidFill>
                  <a:schemeClr val="bg1"/>
                </a:solidFill>
              </a:rPr>
              <a:t>11</a:t>
            </a:fld>
            <a:endParaRPr lang="en-US" b="1" dirty="0">
              <a:solidFill>
                <a:schemeClr val="bg1"/>
              </a:solidFill>
            </a:endParaRPr>
          </a:p>
        </p:txBody>
      </p:sp>
      <p:sp>
        <p:nvSpPr>
          <p:cNvPr id="2" name="Content Placeholder 1"/>
          <p:cNvSpPr>
            <a:spLocks noGrp="1"/>
          </p:cNvSpPr>
          <p:nvPr>
            <p:ph idx="1"/>
          </p:nvPr>
        </p:nvSpPr>
        <p:spPr>
          <a:xfrm>
            <a:off x="550417" y="1322774"/>
            <a:ext cx="7964934" cy="4854190"/>
          </a:xfrm>
        </p:spPr>
        <p:txBody>
          <a:bodyPr>
            <a:normAutofit/>
          </a:bodyPr>
          <a:lstStyle/>
          <a:p>
            <a:r>
              <a:rPr lang="en-US" sz="2000" dirty="0"/>
              <a:t>RSU was mounted near the DMS of freeway of west I-10 at Location-1.</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8923" y="1979720"/>
            <a:ext cx="6487082" cy="3964463"/>
          </a:xfrm>
          <a:prstGeom prst="rect">
            <a:avLst/>
          </a:prstGeom>
        </p:spPr>
      </p:pic>
    </p:spTree>
    <p:extLst>
      <p:ext uri="{BB962C8B-B14F-4D97-AF65-F5344CB8AC3E}">
        <p14:creationId xmlns:p14="http://schemas.microsoft.com/office/powerpoint/2010/main" val="186083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28650" y="83130"/>
            <a:ext cx="7886700" cy="1325563"/>
          </a:xfrm>
        </p:spPr>
        <p:txBody>
          <a:bodyPr>
            <a:normAutofit/>
          </a:bodyPr>
          <a:lstStyle/>
          <a:p>
            <a:pPr algn="ctr"/>
            <a:r>
              <a:rPr lang="en-US" sz="3200" dirty="0">
                <a:latin typeface="Arial Black" panose="020B0A04020102020204" pitchFamily="34" charset="0"/>
              </a:rPr>
              <a:t>Test Procedure - Location 1</a:t>
            </a:r>
          </a:p>
        </p:txBody>
      </p:sp>
      <p:sp>
        <p:nvSpPr>
          <p:cNvPr id="8" name="Isosceles Triangle 7"/>
          <p:cNvSpPr/>
          <p:nvPr/>
        </p:nvSpPr>
        <p:spPr>
          <a:xfrm>
            <a:off x="3965171" y="6176964"/>
            <a:ext cx="1213658" cy="681036"/>
          </a:xfrm>
          <a:prstGeom prst="triangle">
            <a:avLst>
              <a:gd name="adj" fmla="val 48658"/>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a:xfrm>
            <a:off x="4445750" y="6409745"/>
            <a:ext cx="252499" cy="365125"/>
          </a:xfrm>
        </p:spPr>
        <p:txBody>
          <a:bodyPr/>
          <a:lstStyle/>
          <a:p>
            <a:fld id="{95A8A1C8-2FC3-4192-B892-2732A7E13257}" type="slidenum">
              <a:rPr lang="en-US" sz="1600" b="1" smtClean="0">
                <a:solidFill>
                  <a:schemeClr val="bg1"/>
                </a:solidFill>
              </a:rPr>
              <a:t>12</a:t>
            </a:fld>
            <a:endParaRPr lang="en-US" b="1" dirty="0">
              <a:solidFill>
                <a:schemeClr val="bg1"/>
              </a:solidFill>
            </a:endParaRPr>
          </a:p>
        </p:txBody>
      </p:sp>
      <p:sp>
        <p:nvSpPr>
          <p:cNvPr id="2" name="Content Placeholder 1"/>
          <p:cNvSpPr>
            <a:spLocks noGrp="1"/>
          </p:cNvSpPr>
          <p:nvPr>
            <p:ph idx="1"/>
          </p:nvPr>
        </p:nvSpPr>
        <p:spPr>
          <a:xfrm>
            <a:off x="628650" y="1408693"/>
            <a:ext cx="7886700" cy="4768270"/>
          </a:xfrm>
        </p:spPr>
        <p:txBody>
          <a:bodyPr>
            <a:normAutofit/>
          </a:bodyPr>
          <a:lstStyle/>
          <a:p>
            <a:r>
              <a:rPr lang="en-US" sz="2000" dirty="0"/>
              <a:t>RSU was mounted near the DMS of freeway of west I-10 at Location-1.</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5543" y="2219499"/>
            <a:ext cx="5885411" cy="3733019"/>
          </a:xfrm>
          <a:prstGeom prst="rect">
            <a:avLst/>
          </a:prstGeom>
        </p:spPr>
      </p:pic>
    </p:spTree>
    <p:extLst>
      <p:ext uri="{BB962C8B-B14F-4D97-AF65-F5344CB8AC3E}">
        <p14:creationId xmlns:p14="http://schemas.microsoft.com/office/powerpoint/2010/main" val="324658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28650" y="63965"/>
            <a:ext cx="7886700" cy="1031411"/>
          </a:xfrm>
        </p:spPr>
        <p:txBody>
          <a:bodyPr>
            <a:normAutofit/>
          </a:bodyPr>
          <a:lstStyle/>
          <a:p>
            <a:pPr algn="ctr"/>
            <a:r>
              <a:rPr lang="en-US" sz="3200" dirty="0">
                <a:latin typeface="Arial Black" panose="020B0A04020102020204" pitchFamily="34" charset="0"/>
              </a:rPr>
              <a:t>Test Procedure – Location 2</a:t>
            </a:r>
          </a:p>
        </p:txBody>
      </p:sp>
      <p:sp>
        <p:nvSpPr>
          <p:cNvPr id="8" name="Isosceles Triangle 7"/>
          <p:cNvSpPr/>
          <p:nvPr/>
        </p:nvSpPr>
        <p:spPr>
          <a:xfrm>
            <a:off x="3965171" y="6176964"/>
            <a:ext cx="1213658" cy="681036"/>
          </a:xfrm>
          <a:prstGeom prst="triangle">
            <a:avLst>
              <a:gd name="adj" fmla="val 48658"/>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a:xfrm>
            <a:off x="4445750" y="6409745"/>
            <a:ext cx="252499" cy="365125"/>
          </a:xfrm>
        </p:spPr>
        <p:txBody>
          <a:bodyPr/>
          <a:lstStyle/>
          <a:p>
            <a:fld id="{95A8A1C8-2FC3-4192-B892-2732A7E13257}" type="slidenum">
              <a:rPr lang="en-US" sz="1600" b="1" smtClean="0">
                <a:solidFill>
                  <a:schemeClr val="bg1"/>
                </a:solidFill>
              </a:rPr>
              <a:t>13</a:t>
            </a:fld>
            <a:endParaRPr lang="en-US" b="1" dirty="0">
              <a:solidFill>
                <a:schemeClr val="bg1"/>
              </a:solidFill>
            </a:endParaRPr>
          </a:p>
        </p:txBody>
      </p:sp>
      <p:sp>
        <p:nvSpPr>
          <p:cNvPr id="7" name="Content Placeholder 1"/>
          <p:cNvSpPr txBox="1">
            <a:spLocks/>
          </p:cNvSpPr>
          <p:nvPr/>
        </p:nvSpPr>
        <p:spPr>
          <a:xfrm>
            <a:off x="628650" y="1095376"/>
            <a:ext cx="7886700" cy="50815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RSU was mounted near junction of 67 Ave and west I-10 at location-2.</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6608" y="1825625"/>
            <a:ext cx="6550784" cy="4351338"/>
          </a:xfrm>
        </p:spPr>
      </p:pic>
    </p:spTree>
    <p:extLst>
      <p:ext uri="{BB962C8B-B14F-4D97-AF65-F5344CB8AC3E}">
        <p14:creationId xmlns:p14="http://schemas.microsoft.com/office/powerpoint/2010/main" val="3142076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28649" y="83130"/>
            <a:ext cx="7886700" cy="1325563"/>
          </a:xfrm>
        </p:spPr>
        <p:txBody>
          <a:bodyPr>
            <a:normAutofit/>
          </a:bodyPr>
          <a:lstStyle/>
          <a:p>
            <a:pPr algn="ctr"/>
            <a:r>
              <a:rPr lang="en-US" sz="3200" dirty="0">
                <a:latin typeface="Arial Black" panose="020B0A04020102020204" pitchFamily="34" charset="0"/>
              </a:rPr>
              <a:t>Test Procedure – Location 2</a:t>
            </a:r>
          </a:p>
        </p:txBody>
      </p:sp>
      <p:pic>
        <p:nvPicPr>
          <p:cNvPr id="3" name="Content Placeholder 2" descr="A picture containing sky, outdoor, ground, tree&#10;&#10;Description generated with very high confidence">
            <a:extLst>
              <a:ext uri="{FF2B5EF4-FFF2-40B4-BE49-F238E27FC236}">
                <a16:creationId xmlns:a16="http://schemas.microsoft.com/office/drawing/2014/main" id="{DF5A5D8D-6082-4B40-A970-49E7ED6F5CAE}"/>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40659" y="1955093"/>
            <a:ext cx="5915179" cy="3957465"/>
          </a:xfrm>
        </p:spPr>
      </p:pic>
      <p:sp>
        <p:nvSpPr>
          <p:cNvPr id="8" name="Isosceles Triangle 7"/>
          <p:cNvSpPr/>
          <p:nvPr/>
        </p:nvSpPr>
        <p:spPr>
          <a:xfrm>
            <a:off x="3965171" y="6176964"/>
            <a:ext cx="1213658" cy="681036"/>
          </a:xfrm>
          <a:prstGeom prst="triangle">
            <a:avLst>
              <a:gd name="adj" fmla="val 48658"/>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a:xfrm>
            <a:off x="4445750" y="6409745"/>
            <a:ext cx="252499" cy="365125"/>
          </a:xfrm>
        </p:spPr>
        <p:txBody>
          <a:bodyPr/>
          <a:lstStyle/>
          <a:p>
            <a:fld id="{95A8A1C8-2FC3-4192-B892-2732A7E13257}" type="slidenum">
              <a:rPr lang="en-US" sz="1600" b="1" smtClean="0">
                <a:solidFill>
                  <a:schemeClr val="bg1"/>
                </a:solidFill>
              </a:rPr>
              <a:t>14</a:t>
            </a:fld>
            <a:endParaRPr lang="en-US" b="1" dirty="0">
              <a:solidFill>
                <a:schemeClr val="bg1"/>
              </a:solidFill>
            </a:endParaRPr>
          </a:p>
        </p:txBody>
      </p:sp>
      <p:sp>
        <p:nvSpPr>
          <p:cNvPr id="7" name="Content Placeholder 1"/>
          <p:cNvSpPr txBox="1">
            <a:spLocks/>
          </p:cNvSpPr>
          <p:nvPr/>
        </p:nvSpPr>
        <p:spPr>
          <a:xfrm>
            <a:off x="628649" y="1296140"/>
            <a:ext cx="7886701" cy="48808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RSU was mounted near junction of 67 Ave and west I-10 at location-2.</a:t>
            </a:r>
          </a:p>
        </p:txBody>
      </p:sp>
    </p:spTree>
    <p:extLst>
      <p:ext uri="{BB962C8B-B14F-4D97-AF65-F5344CB8AC3E}">
        <p14:creationId xmlns:p14="http://schemas.microsoft.com/office/powerpoint/2010/main" val="4144237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28650" y="111211"/>
            <a:ext cx="7886700" cy="1325563"/>
          </a:xfrm>
        </p:spPr>
        <p:txBody>
          <a:bodyPr>
            <a:normAutofit/>
          </a:bodyPr>
          <a:lstStyle/>
          <a:p>
            <a:pPr algn="ctr"/>
            <a:r>
              <a:rPr lang="en-US" sz="3200" dirty="0">
                <a:latin typeface="Arial Black" panose="020B0A04020102020204" pitchFamily="34" charset="0"/>
              </a:rPr>
              <a:t>Data Collection</a:t>
            </a:r>
          </a:p>
        </p:txBody>
      </p:sp>
      <p:sp>
        <p:nvSpPr>
          <p:cNvPr id="7" name="Content Placeholder 6"/>
          <p:cNvSpPr>
            <a:spLocks noGrp="1"/>
          </p:cNvSpPr>
          <p:nvPr>
            <p:ph idx="1"/>
          </p:nvPr>
        </p:nvSpPr>
        <p:spPr>
          <a:xfrm>
            <a:off x="628650" y="1349406"/>
            <a:ext cx="7886700" cy="4560943"/>
          </a:xfrm>
        </p:spPr>
        <p:txBody>
          <a:bodyPr>
            <a:normAutofit/>
          </a:bodyPr>
          <a:lstStyle/>
          <a:p>
            <a:pPr>
              <a:buClr>
                <a:srgbClr val="C00000"/>
              </a:buClr>
            </a:pPr>
            <a:r>
              <a:rPr lang="en-US" sz="2000" dirty="0">
                <a:latin typeface="Arial" panose="020B0604020202020204" pitchFamily="34" charset="0"/>
                <a:cs typeface="Arial" panose="020B0604020202020204" pitchFamily="34" charset="0"/>
              </a:rPr>
              <a:t>After mounting the RSU, a python script was run to collect and store all the received BSMs in the external computer(Computer-1).</a:t>
            </a:r>
          </a:p>
          <a:p>
            <a:pPr>
              <a:buClr>
                <a:srgbClr val="C00000"/>
              </a:buClr>
            </a:pPr>
            <a:r>
              <a:rPr lang="en-US" sz="2000" dirty="0">
                <a:latin typeface="Arial" panose="020B0604020202020204" pitchFamily="34" charset="0"/>
                <a:cs typeface="Arial" panose="020B0604020202020204" pitchFamily="34" charset="0"/>
              </a:rPr>
              <a:t>More than three thousand BSMs were received by the RSU at each location. </a:t>
            </a:r>
          </a:p>
          <a:p>
            <a:pPr>
              <a:buClr>
                <a:srgbClr val="C00000"/>
              </a:buClr>
            </a:pPr>
            <a:endParaRPr lang="en-US" sz="2000" dirty="0">
              <a:latin typeface="Arial" panose="020B0604020202020204" pitchFamily="34" charset="0"/>
              <a:cs typeface="Arial" panose="020B0604020202020204" pitchFamily="34" charset="0"/>
            </a:endParaRPr>
          </a:p>
          <a:p>
            <a:pPr>
              <a:buClr>
                <a:srgbClr val="C00000"/>
              </a:buClr>
            </a:pPr>
            <a:endParaRPr lang="en-US" sz="2000" dirty="0">
              <a:latin typeface="Arial" panose="020B0604020202020204" pitchFamily="34" charset="0"/>
              <a:cs typeface="Arial" panose="020B0604020202020204" pitchFamily="34" charset="0"/>
            </a:endParaRPr>
          </a:p>
        </p:txBody>
      </p:sp>
      <p:sp>
        <p:nvSpPr>
          <p:cNvPr id="8" name="Isosceles Triangle 7"/>
          <p:cNvSpPr/>
          <p:nvPr/>
        </p:nvSpPr>
        <p:spPr>
          <a:xfrm>
            <a:off x="3965171" y="6176964"/>
            <a:ext cx="1213658" cy="681036"/>
          </a:xfrm>
          <a:prstGeom prst="triangle">
            <a:avLst>
              <a:gd name="adj" fmla="val 48658"/>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a:xfrm>
            <a:off x="4445750" y="6409745"/>
            <a:ext cx="252499" cy="365125"/>
          </a:xfrm>
        </p:spPr>
        <p:txBody>
          <a:bodyPr/>
          <a:lstStyle/>
          <a:p>
            <a:fld id="{95A8A1C8-2FC3-4192-B892-2732A7E13257}" type="slidenum">
              <a:rPr lang="en-US" sz="1600" b="1" smtClean="0">
                <a:solidFill>
                  <a:schemeClr val="bg1"/>
                </a:solidFill>
              </a:rPr>
              <a:t>15</a:t>
            </a:fld>
            <a:endParaRPr lang="en-US" b="1" dirty="0">
              <a:solidFill>
                <a:schemeClr val="bg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651" y="3355758"/>
            <a:ext cx="8051211" cy="1939449"/>
          </a:xfrm>
          <a:prstGeom prst="rect">
            <a:avLst/>
          </a:prstGeom>
        </p:spPr>
      </p:pic>
      <p:sp>
        <p:nvSpPr>
          <p:cNvPr id="2" name="TextBox 1">
            <a:extLst>
              <a:ext uri="{FF2B5EF4-FFF2-40B4-BE49-F238E27FC236}">
                <a16:creationId xmlns:a16="http://schemas.microsoft.com/office/drawing/2014/main" id="{3B59707A-DA75-4806-A81F-F6D366F32853}"/>
              </a:ext>
            </a:extLst>
          </p:cNvPr>
          <p:cNvSpPr txBox="1"/>
          <p:nvPr/>
        </p:nvSpPr>
        <p:spPr>
          <a:xfrm>
            <a:off x="3311371" y="5414242"/>
            <a:ext cx="2414726" cy="369332"/>
          </a:xfrm>
          <a:prstGeom prst="rect">
            <a:avLst/>
          </a:prstGeom>
          <a:noFill/>
        </p:spPr>
        <p:txBody>
          <a:bodyPr wrap="square" rtlCol="0">
            <a:spAutoFit/>
          </a:bodyPr>
          <a:lstStyle/>
          <a:p>
            <a:r>
              <a:rPr lang="en-US" dirty="0"/>
              <a:t>Figure: Received BSMs</a:t>
            </a:r>
          </a:p>
        </p:txBody>
      </p:sp>
    </p:spTree>
    <p:extLst>
      <p:ext uri="{BB962C8B-B14F-4D97-AF65-F5344CB8AC3E}">
        <p14:creationId xmlns:p14="http://schemas.microsoft.com/office/powerpoint/2010/main" val="3457824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algn="ctr"/>
            <a:r>
              <a:rPr lang="en-US" sz="3200" dirty="0">
                <a:latin typeface="Arial Black" panose="020B0A04020102020204" pitchFamily="34" charset="0"/>
              </a:rPr>
              <a:t>Data Collection</a:t>
            </a:r>
          </a:p>
        </p:txBody>
      </p:sp>
      <p:sp>
        <p:nvSpPr>
          <p:cNvPr id="7" name="Content Placeholder 6"/>
          <p:cNvSpPr>
            <a:spLocks noGrp="1"/>
          </p:cNvSpPr>
          <p:nvPr>
            <p:ph idx="1"/>
          </p:nvPr>
        </p:nvSpPr>
        <p:spPr>
          <a:xfrm>
            <a:off x="628650" y="1825625"/>
            <a:ext cx="7886700" cy="4084724"/>
          </a:xfrm>
        </p:spPr>
        <p:txBody>
          <a:bodyPr>
            <a:normAutofit/>
          </a:bodyPr>
          <a:lstStyle/>
          <a:p>
            <a:pPr>
              <a:buClr>
                <a:srgbClr val="C00000"/>
              </a:buClr>
            </a:pPr>
            <a:r>
              <a:rPr lang="en-US" sz="2000" dirty="0">
                <a:latin typeface="Arial" panose="020B0604020202020204" pitchFamily="34" charset="0"/>
                <a:cs typeface="Arial" panose="020B0604020202020204" pitchFamily="34" charset="0"/>
              </a:rPr>
              <a:t>All the collected BSMs were decoded by using the MMITSS J2735 library to obtain the GPS points from each BSM.</a:t>
            </a:r>
          </a:p>
        </p:txBody>
      </p:sp>
      <p:sp>
        <p:nvSpPr>
          <p:cNvPr id="8" name="Isosceles Triangle 7"/>
          <p:cNvSpPr/>
          <p:nvPr/>
        </p:nvSpPr>
        <p:spPr>
          <a:xfrm>
            <a:off x="3965171" y="6176964"/>
            <a:ext cx="1213658" cy="681036"/>
          </a:xfrm>
          <a:prstGeom prst="triangle">
            <a:avLst>
              <a:gd name="adj" fmla="val 48658"/>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a:xfrm>
            <a:off x="4445750" y="6409745"/>
            <a:ext cx="252499" cy="365125"/>
          </a:xfrm>
        </p:spPr>
        <p:txBody>
          <a:bodyPr/>
          <a:lstStyle/>
          <a:p>
            <a:fld id="{95A8A1C8-2FC3-4192-B892-2732A7E13257}" type="slidenum">
              <a:rPr lang="en-US" sz="1600" b="1" smtClean="0">
                <a:solidFill>
                  <a:schemeClr val="bg1"/>
                </a:solidFill>
              </a:rPr>
              <a:t>16</a:t>
            </a:fld>
            <a:endParaRPr lang="en-US" b="1" dirty="0">
              <a:solidFill>
                <a:schemeClr val="bg1"/>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2407367885"/>
              </p:ext>
            </p:extLst>
          </p:nvPr>
        </p:nvGraphicFramePr>
        <p:xfrm>
          <a:off x="2457449" y="2538414"/>
          <a:ext cx="4229100" cy="3638550"/>
        </p:xfrm>
        <a:graphic>
          <a:graphicData uri="http://schemas.openxmlformats.org/drawingml/2006/table">
            <a:tbl>
              <a:tblPr firstRow="1">
                <a:tableStyleId>{B301B821-A1FF-4177-AEE7-76D212191A09}</a:tableStyleId>
              </a:tblPr>
              <a:tblGrid>
                <a:gridCol w="672595">
                  <a:extLst>
                    <a:ext uri="{9D8B030D-6E8A-4147-A177-3AD203B41FA5}">
                      <a16:colId xmlns:a16="http://schemas.microsoft.com/office/drawing/2014/main" val="2363623175"/>
                    </a:ext>
                  </a:extLst>
                </a:gridCol>
                <a:gridCol w="736047">
                  <a:extLst>
                    <a:ext uri="{9D8B030D-6E8A-4147-A177-3AD203B41FA5}">
                      <a16:colId xmlns:a16="http://schemas.microsoft.com/office/drawing/2014/main" val="2460368220"/>
                    </a:ext>
                  </a:extLst>
                </a:gridCol>
                <a:gridCol w="850262">
                  <a:extLst>
                    <a:ext uri="{9D8B030D-6E8A-4147-A177-3AD203B41FA5}">
                      <a16:colId xmlns:a16="http://schemas.microsoft.com/office/drawing/2014/main" val="3502096583"/>
                    </a:ext>
                  </a:extLst>
                </a:gridCol>
                <a:gridCol w="621833">
                  <a:extLst>
                    <a:ext uri="{9D8B030D-6E8A-4147-A177-3AD203B41FA5}">
                      <a16:colId xmlns:a16="http://schemas.microsoft.com/office/drawing/2014/main" val="2489538635"/>
                    </a:ext>
                  </a:extLst>
                </a:gridCol>
                <a:gridCol w="789982">
                  <a:extLst>
                    <a:ext uri="{9D8B030D-6E8A-4147-A177-3AD203B41FA5}">
                      <a16:colId xmlns:a16="http://schemas.microsoft.com/office/drawing/2014/main" val="3838782876"/>
                    </a:ext>
                  </a:extLst>
                </a:gridCol>
                <a:gridCol w="558381">
                  <a:extLst>
                    <a:ext uri="{9D8B030D-6E8A-4147-A177-3AD203B41FA5}">
                      <a16:colId xmlns:a16="http://schemas.microsoft.com/office/drawing/2014/main" val="1465843937"/>
                    </a:ext>
                  </a:extLst>
                </a:gridCol>
              </a:tblGrid>
              <a:tr h="200025">
                <a:tc>
                  <a:txBody>
                    <a:bodyPr/>
                    <a:lstStyle/>
                    <a:p>
                      <a:pPr algn="ctr" fontAlgn="ctr"/>
                      <a:r>
                        <a:rPr lang="en-US" sz="1100" u="none" strike="noStrike" dirty="0">
                          <a:effectLst/>
                        </a:rPr>
                        <a:t>Vehicle ID</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dirty="0">
                          <a:effectLst/>
                        </a:rPr>
                        <a:t>Latitude</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Longitude</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Elevation</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Speed(kmh)</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dirty="0">
                          <a:effectLst/>
                        </a:rPr>
                        <a:t>Heading</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458482965"/>
                  </a:ext>
                </a:extLst>
              </a:tr>
              <a:tr h="190500">
                <a:tc>
                  <a:txBody>
                    <a:bodyPr/>
                    <a:lstStyle/>
                    <a:p>
                      <a:pPr algn="ctr" fontAlgn="ctr"/>
                      <a:r>
                        <a:rPr lang="en-US" sz="1100" u="none" strike="noStrike">
                          <a:effectLst/>
                        </a:rPr>
                        <a:t>691104299</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33.4628098</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dirty="0">
                          <a:effectLst/>
                        </a:rPr>
                        <a:t>-112.2267247</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dirty="0">
                          <a:effectLst/>
                        </a:rPr>
                        <a:t>281.8</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dirty="0">
                          <a:effectLst/>
                        </a:rPr>
                        <a:t>96</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dirty="0">
                          <a:effectLst/>
                        </a:rPr>
                        <a:t>269</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428311611"/>
                  </a:ext>
                </a:extLst>
              </a:tr>
              <a:tr h="190500">
                <a:tc>
                  <a:txBody>
                    <a:bodyPr/>
                    <a:lstStyle/>
                    <a:p>
                      <a:pPr algn="ctr" fontAlgn="ctr"/>
                      <a:r>
                        <a:rPr lang="en-US" sz="1100" u="none" strike="noStrike">
                          <a:effectLst/>
                        </a:rPr>
                        <a:t>691104299</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33.4628065</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-112.2270139</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281.8</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97</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269</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577607192"/>
                  </a:ext>
                </a:extLst>
              </a:tr>
              <a:tr h="190500">
                <a:tc>
                  <a:txBody>
                    <a:bodyPr/>
                    <a:lstStyle/>
                    <a:p>
                      <a:pPr algn="ctr" fontAlgn="ctr"/>
                      <a:r>
                        <a:rPr lang="en-US" sz="1100" u="none" strike="noStrike">
                          <a:effectLst/>
                        </a:rPr>
                        <a:t>691104299</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33.4628062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-112.2270429</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281.8</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97</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269</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765205439"/>
                  </a:ext>
                </a:extLst>
              </a:tr>
              <a:tr h="190500">
                <a:tc>
                  <a:txBody>
                    <a:bodyPr/>
                    <a:lstStyle/>
                    <a:p>
                      <a:pPr algn="ctr" fontAlgn="ctr"/>
                      <a:r>
                        <a:rPr lang="en-US" sz="1100" u="none" strike="noStrike">
                          <a:effectLst/>
                        </a:rPr>
                        <a:t>691104299</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33.4628059</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-112.2270717</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281.8</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97</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269</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387013300"/>
                  </a:ext>
                </a:extLst>
              </a:tr>
              <a:tr h="190500">
                <a:tc>
                  <a:txBody>
                    <a:bodyPr/>
                    <a:lstStyle/>
                    <a:p>
                      <a:pPr algn="ctr" fontAlgn="ctr"/>
                      <a:r>
                        <a:rPr lang="en-US" sz="1100" u="none" strike="noStrike">
                          <a:effectLst/>
                        </a:rPr>
                        <a:t>691104299</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33.4628056</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-112.2271007</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281.8</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97</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269</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830383766"/>
                  </a:ext>
                </a:extLst>
              </a:tr>
              <a:tr h="190500">
                <a:tc>
                  <a:txBody>
                    <a:bodyPr/>
                    <a:lstStyle/>
                    <a:p>
                      <a:pPr algn="ctr" fontAlgn="ctr"/>
                      <a:r>
                        <a:rPr lang="en-US" sz="1100" u="none" strike="noStrike">
                          <a:effectLst/>
                        </a:rPr>
                        <a:t>691104299</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dirty="0">
                          <a:effectLst/>
                        </a:rPr>
                        <a:t>33.4628052</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-112.2271295</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281.8</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97</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269</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7059495"/>
                  </a:ext>
                </a:extLst>
              </a:tr>
              <a:tr h="190500">
                <a:tc>
                  <a:txBody>
                    <a:bodyPr/>
                    <a:lstStyle/>
                    <a:p>
                      <a:pPr algn="ctr" fontAlgn="ctr"/>
                      <a:r>
                        <a:rPr lang="en-US" sz="1100" u="none" strike="noStrike">
                          <a:effectLst/>
                        </a:rPr>
                        <a:t>691104299</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33.4628049</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-112.2271584</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281.8</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97</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269</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890523682"/>
                  </a:ext>
                </a:extLst>
              </a:tr>
              <a:tr h="190500">
                <a:tc>
                  <a:txBody>
                    <a:bodyPr/>
                    <a:lstStyle/>
                    <a:p>
                      <a:pPr algn="ctr" fontAlgn="ctr"/>
                      <a:r>
                        <a:rPr lang="en-US" sz="1100" u="none" strike="noStrike">
                          <a:effectLst/>
                        </a:rPr>
                        <a:t>691104299</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33.4628047</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-112.2271871</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281.8</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97</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269</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149764639"/>
                  </a:ext>
                </a:extLst>
              </a:tr>
              <a:tr h="190500">
                <a:tc>
                  <a:txBody>
                    <a:bodyPr/>
                    <a:lstStyle/>
                    <a:p>
                      <a:pPr algn="ctr" fontAlgn="ctr"/>
                      <a:r>
                        <a:rPr lang="en-US" sz="1100" u="none" strike="noStrike">
                          <a:effectLst/>
                        </a:rPr>
                        <a:t>691104299</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33.4628044</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-112.227216</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281.8</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97</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269</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90706124"/>
                  </a:ext>
                </a:extLst>
              </a:tr>
              <a:tr h="190500">
                <a:tc>
                  <a:txBody>
                    <a:bodyPr/>
                    <a:lstStyle/>
                    <a:p>
                      <a:pPr algn="ctr" fontAlgn="ctr"/>
                      <a:r>
                        <a:rPr lang="en-US" sz="1100" u="none" strike="noStrike">
                          <a:effectLst/>
                        </a:rPr>
                        <a:t>691104299</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33.4628039</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-112.2272449</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281.8</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97</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269</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47326147"/>
                  </a:ext>
                </a:extLst>
              </a:tr>
              <a:tr h="190500">
                <a:tc>
                  <a:txBody>
                    <a:bodyPr/>
                    <a:lstStyle/>
                    <a:p>
                      <a:pPr algn="ctr" fontAlgn="ctr"/>
                      <a:r>
                        <a:rPr lang="en-US" sz="1100" u="none" strike="noStrike">
                          <a:effectLst/>
                        </a:rPr>
                        <a:t>691104299</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33.4628035</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-112.2272737</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281.8</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96</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269</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240334680"/>
                  </a:ext>
                </a:extLst>
              </a:tr>
              <a:tr h="190500">
                <a:tc>
                  <a:txBody>
                    <a:bodyPr/>
                    <a:lstStyle/>
                    <a:p>
                      <a:pPr algn="ctr" fontAlgn="ctr"/>
                      <a:r>
                        <a:rPr lang="en-US" sz="1100" u="none" strike="noStrike">
                          <a:effectLst/>
                        </a:rPr>
                        <a:t>691104299</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33.4628032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-112.2273026</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281.8</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97</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269</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25850408"/>
                  </a:ext>
                </a:extLst>
              </a:tr>
              <a:tr h="190500">
                <a:tc>
                  <a:txBody>
                    <a:bodyPr/>
                    <a:lstStyle/>
                    <a:p>
                      <a:pPr algn="ctr" fontAlgn="ctr"/>
                      <a:r>
                        <a:rPr lang="en-US" sz="1100" u="none" strike="noStrike">
                          <a:effectLst/>
                        </a:rPr>
                        <a:t>691104299</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33.4628029</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-112.2273315</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281.8</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97</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269</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04830961"/>
                  </a:ext>
                </a:extLst>
              </a:tr>
              <a:tr h="190500">
                <a:tc>
                  <a:txBody>
                    <a:bodyPr/>
                    <a:lstStyle/>
                    <a:p>
                      <a:pPr algn="ctr" fontAlgn="ctr"/>
                      <a:r>
                        <a:rPr lang="en-US" sz="1100" u="none" strike="noStrike">
                          <a:effectLst/>
                        </a:rPr>
                        <a:t>691104299</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33.4628026</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-112.22736</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281.8</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96</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269</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136243977"/>
                  </a:ext>
                </a:extLst>
              </a:tr>
              <a:tr h="190500">
                <a:tc>
                  <a:txBody>
                    <a:bodyPr/>
                    <a:lstStyle/>
                    <a:p>
                      <a:pPr algn="ctr" fontAlgn="ctr"/>
                      <a:r>
                        <a:rPr lang="en-US" sz="1100" u="none" strike="noStrike">
                          <a:effectLst/>
                        </a:rPr>
                        <a:t>691104299</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33.4628022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-112.2273887</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281.8</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96</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269</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735077967"/>
                  </a:ext>
                </a:extLst>
              </a:tr>
              <a:tr h="190500">
                <a:tc>
                  <a:txBody>
                    <a:bodyPr/>
                    <a:lstStyle/>
                    <a:p>
                      <a:pPr algn="ctr" fontAlgn="ctr"/>
                      <a:r>
                        <a:rPr lang="en-US" sz="1100" u="none" strike="noStrike">
                          <a:effectLst/>
                        </a:rPr>
                        <a:t>691104299</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33.4628016</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-112.2274177</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281.8</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97</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269</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350942370"/>
                  </a:ext>
                </a:extLst>
              </a:tr>
              <a:tr h="190500">
                <a:tc>
                  <a:txBody>
                    <a:bodyPr/>
                    <a:lstStyle/>
                    <a:p>
                      <a:pPr algn="ctr" fontAlgn="ctr"/>
                      <a:r>
                        <a:rPr lang="en-US" sz="1100" u="none" strike="noStrike">
                          <a:effectLst/>
                        </a:rPr>
                        <a:t>691104299</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33.4628012</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-112.2274467</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281.8</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97</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269</a:t>
                      </a:r>
                      <a:endParaRPr lang="en-US" sz="11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241481192"/>
                  </a:ext>
                </a:extLst>
              </a:tr>
              <a:tr h="200025">
                <a:tc>
                  <a:txBody>
                    <a:bodyPr/>
                    <a:lstStyle/>
                    <a:p>
                      <a:pPr algn="ctr" fontAlgn="ctr"/>
                      <a:r>
                        <a:rPr lang="en-US" sz="1100" u="none" strike="noStrike">
                          <a:effectLst/>
                        </a:rPr>
                        <a:t>691104299</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33.4628007</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-112.2274756</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281.8</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a:effectLst/>
                        </a:rPr>
                        <a:t>97</a:t>
                      </a:r>
                      <a:endParaRPr lang="en-US" sz="11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en-US" sz="1100" u="none" strike="noStrike" dirty="0">
                          <a:effectLst/>
                        </a:rPr>
                        <a:t>269</a:t>
                      </a:r>
                      <a:endParaRPr lang="en-US"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37464202"/>
                  </a:ext>
                </a:extLst>
              </a:tr>
            </a:tbl>
          </a:graphicData>
        </a:graphic>
      </p:graphicFrame>
    </p:spTree>
    <p:extLst>
      <p:ext uri="{BB962C8B-B14F-4D97-AF65-F5344CB8AC3E}">
        <p14:creationId xmlns:p14="http://schemas.microsoft.com/office/powerpoint/2010/main" val="4199412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algn="ctr"/>
            <a:r>
              <a:rPr lang="en-US" sz="3200" dirty="0">
                <a:latin typeface="Arial Black" panose="020B0A04020102020204" pitchFamily="34" charset="0"/>
              </a:rPr>
              <a:t>Generate KML file</a:t>
            </a:r>
          </a:p>
        </p:txBody>
      </p:sp>
      <p:sp>
        <p:nvSpPr>
          <p:cNvPr id="7" name="Content Placeholder 6"/>
          <p:cNvSpPr>
            <a:spLocks noGrp="1"/>
          </p:cNvSpPr>
          <p:nvPr>
            <p:ph idx="1"/>
          </p:nvPr>
        </p:nvSpPr>
        <p:spPr>
          <a:xfrm>
            <a:off x="628650" y="1825625"/>
            <a:ext cx="7886700" cy="4084724"/>
          </a:xfrm>
        </p:spPr>
        <p:txBody>
          <a:bodyPr>
            <a:normAutofit/>
          </a:bodyPr>
          <a:lstStyle/>
          <a:p>
            <a:pPr>
              <a:buClr>
                <a:srgbClr val="C00000"/>
              </a:buClr>
            </a:pPr>
            <a:r>
              <a:rPr lang="en-US" sz="2000" dirty="0">
                <a:latin typeface="Arial" panose="020B0604020202020204" pitchFamily="34" charset="0"/>
                <a:cs typeface="Arial" panose="020B0604020202020204" pitchFamily="34" charset="0"/>
              </a:rPr>
              <a:t>A python script has been written to generate a KML file for the GPS points obtained from the decoded BSMs.</a:t>
            </a:r>
          </a:p>
        </p:txBody>
      </p:sp>
      <p:sp>
        <p:nvSpPr>
          <p:cNvPr id="8" name="Isosceles Triangle 7"/>
          <p:cNvSpPr/>
          <p:nvPr/>
        </p:nvSpPr>
        <p:spPr>
          <a:xfrm>
            <a:off x="3965171" y="6176964"/>
            <a:ext cx="1213658" cy="681036"/>
          </a:xfrm>
          <a:prstGeom prst="triangle">
            <a:avLst>
              <a:gd name="adj" fmla="val 48658"/>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a:xfrm>
            <a:off x="4445750" y="6409745"/>
            <a:ext cx="252499" cy="365125"/>
          </a:xfrm>
        </p:spPr>
        <p:txBody>
          <a:bodyPr/>
          <a:lstStyle/>
          <a:p>
            <a:fld id="{95A8A1C8-2FC3-4192-B892-2732A7E13257}" type="slidenum">
              <a:rPr lang="en-US" sz="1600" b="1" smtClean="0">
                <a:solidFill>
                  <a:schemeClr val="bg1"/>
                </a:solidFill>
              </a:rPr>
              <a:t>17</a:t>
            </a:fld>
            <a:endParaRPr lang="en-US" b="1" dirty="0">
              <a:solidFill>
                <a:schemeClr val="bg1"/>
              </a:solidFill>
            </a:endParaRPr>
          </a:p>
        </p:txBody>
      </p:sp>
    </p:spTree>
    <p:extLst>
      <p:ext uri="{BB962C8B-B14F-4D97-AF65-F5344CB8AC3E}">
        <p14:creationId xmlns:p14="http://schemas.microsoft.com/office/powerpoint/2010/main" val="4017646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28649" y="41564"/>
            <a:ext cx="7886700" cy="1055716"/>
          </a:xfrm>
        </p:spPr>
        <p:txBody>
          <a:bodyPr>
            <a:normAutofit/>
          </a:bodyPr>
          <a:lstStyle/>
          <a:p>
            <a:pPr algn="ctr"/>
            <a:r>
              <a:rPr lang="en-US" sz="3200" dirty="0">
                <a:latin typeface="Arial Black" panose="020B0A04020102020204" pitchFamily="34" charset="0"/>
              </a:rPr>
              <a:t>Google Earth Plot</a:t>
            </a:r>
          </a:p>
        </p:txBody>
      </p:sp>
      <p:sp>
        <p:nvSpPr>
          <p:cNvPr id="7" name="Content Placeholder 6"/>
          <p:cNvSpPr>
            <a:spLocks noGrp="1"/>
          </p:cNvSpPr>
          <p:nvPr>
            <p:ph idx="1"/>
          </p:nvPr>
        </p:nvSpPr>
        <p:spPr>
          <a:xfrm>
            <a:off x="321557" y="938845"/>
            <a:ext cx="8653767" cy="5358949"/>
          </a:xfrm>
        </p:spPr>
        <p:txBody>
          <a:bodyPr>
            <a:normAutofit/>
          </a:bodyPr>
          <a:lstStyle/>
          <a:p>
            <a:pPr algn="just">
              <a:buClr>
                <a:srgbClr val="C00000"/>
              </a:buClr>
            </a:pPr>
            <a:r>
              <a:rPr lang="en-US" sz="2000" dirty="0">
                <a:latin typeface="Arial" panose="020B0604020202020204" pitchFamily="34" charset="0"/>
                <a:cs typeface="Arial" panose="020B0604020202020204" pitchFamily="34" charset="0"/>
              </a:rPr>
              <a:t>The KML file is viewed in Google Earth Pro.</a:t>
            </a:r>
          </a:p>
          <a:p>
            <a:pPr algn="just">
              <a:buClr>
                <a:srgbClr val="C00000"/>
              </a:buClr>
            </a:pPr>
            <a:r>
              <a:rPr lang="en-US" sz="2000" dirty="0">
                <a:latin typeface="Arial" panose="020B0604020202020204" pitchFamily="34" charset="0"/>
                <a:cs typeface="Arial" panose="020B0604020202020204" pitchFamily="34" charset="0"/>
              </a:rPr>
              <a:t>Point A denotes the location of the RSU at location-1 and all yellow marks indicates the vehicle location.</a:t>
            </a:r>
          </a:p>
          <a:p>
            <a:pPr algn="just">
              <a:buClr>
                <a:srgbClr val="C00000"/>
              </a:buClr>
            </a:pPr>
            <a:endParaRPr lang="en-US" sz="2000" dirty="0">
              <a:latin typeface="Arial" panose="020B0604020202020204" pitchFamily="34" charset="0"/>
              <a:cs typeface="Arial" panose="020B0604020202020204" pitchFamily="34" charset="0"/>
            </a:endParaRPr>
          </a:p>
          <a:p>
            <a:pPr algn="just">
              <a:buClr>
                <a:srgbClr val="C00000"/>
              </a:buClr>
            </a:pPr>
            <a:endParaRPr lang="en-US" sz="2000" dirty="0">
              <a:latin typeface="Arial" panose="020B0604020202020204" pitchFamily="34" charset="0"/>
              <a:cs typeface="Arial" panose="020B0604020202020204" pitchFamily="34" charset="0"/>
            </a:endParaRPr>
          </a:p>
          <a:p>
            <a:pPr algn="just">
              <a:buClr>
                <a:srgbClr val="C00000"/>
              </a:buClr>
            </a:pPr>
            <a:endParaRPr lang="en-US" sz="2000" dirty="0">
              <a:latin typeface="Arial" panose="020B0604020202020204" pitchFamily="34" charset="0"/>
              <a:cs typeface="Arial" panose="020B0604020202020204" pitchFamily="34" charset="0"/>
            </a:endParaRPr>
          </a:p>
          <a:p>
            <a:pPr algn="just">
              <a:buClr>
                <a:srgbClr val="C00000"/>
              </a:buClr>
            </a:pPr>
            <a:endParaRPr lang="en-US" sz="2000" dirty="0">
              <a:latin typeface="Arial" panose="020B0604020202020204" pitchFamily="34" charset="0"/>
              <a:cs typeface="Arial" panose="020B0604020202020204" pitchFamily="34" charset="0"/>
            </a:endParaRPr>
          </a:p>
          <a:p>
            <a:pPr algn="just">
              <a:buClr>
                <a:srgbClr val="C00000"/>
              </a:buClr>
            </a:pPr>
            <a:endParaRPr lang="en-US" sz="2000" dirty="0">
              <a:latin typeface="Arial" panose="020B0604020202020204" pitchFamily="34" charset="0"/>
              <a:cs typeface="Arial" panose="020B0604020202020204" pitchFamily="34" charset="0"/>
            </a:endParaRPr>
          </a:p>
          <a:p>
            <a:pPr algn="just">
              <a:buClr>
                <a:srgbClr val="C00000"/>
              </a:buClr>
            </a:pPr>
            <a:endParaRPr lang="en-US" sz="2000" dirty="0">
              <a:latin typeface="Arial" panose="020B0604020202020204" pitchFamily="34" charset="0"/>
              <a:cs typeface="Arial" panose="020B0604020202020204" pitchFamily="34" charset="0"/>
            </a:endParaRPr>
          </a:p>
        </p:txBody>
      </p:sp>
      <p:sp>
        <p:nvSpPr>
          <p:cNvPr id="8" name="Isosceles Triangle 7"/>
          <p:cNvSpPr/>
          <p:nvPr/>
        </p:nvSpPr>
        <p:spPr>
          <a:xfrm>
            <a:off x="3965171" y="6176964"/>
            <a:ext cx="1213658" cy="681036"/>
          </a:xfrm>
          <a:prstGeom prst="triangle">
            <a:avLst>
              <a:gd name="adj" fmla="val 48658"/>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a:xfrm>
            <a:off x="4445750" y="6409745"/>
            <a:ext cx="252499" cy="365125"/>
          </a:xfrm>
        </p:spPr>
        <p:txBody>
          <a:bodyPr/>
          <a:lstStyle/>
          <a:p>
            <a:fld id="{95A8A1C8-2FC3-4192-B892-2732A7E13257}" type="slidenum">
              <a:rPr lang="en-US" sz="1600" b="1" smtClean="0">
                <a:solidFill>
                  <a:schemeClr val="bg1"/>
                </a:solidFill>
              </a:rPr>
              <a:t>18</a:t>
            </a:fld>
            <a:endParaRPr lang="en-US" b="1" dirty="0">
              <a:solidFill>
                <a:schemeClr val="bg1"/>
              </a:solidFill>
            </a:endParaRPr>
          </a:p>
        </p:txBody>
      </p:sp>
      <p:pic>
        <p:nvPicPr>
          <p:cNvPr id="4" name="Picture 3" descr="A large building&#10;&#10;Description generated with very high confidence">
            <a:extLst>
              <a:ext uri="{FF2B5EF4-FFF2-40B4-BE49-F238E27FC236}">
                <a16:creationId xmlns:a16="http://schemas.microsoft.com/office/drawing/2014/main" id="{A357F87F-8AE5-4772-AC3C-4D87DDF5C9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49" y="2246050"/>
            <a:ext cx="7886700" cy="3847784"/>
          </a:xfrm>
          <a:prstGeom prst="rect">
            <a:avLst/>
          </a:prstGeom>
        </p:spPr>
      </p:pic>
    </p:spTree>
    <p:extLst>
      <p:ext uri="{BB962C8B-B14F-4D97-AF65-F5344CB8AC3E}">
        <p14:creationId xmlns:p14="http://schemas.microsoft.com/office/powerpoint/2010/main" val="3757714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28649" y="33095"/>
            <a:ext cx="7886700" cy="1163781"/>
          </a:xfrm>
        </p:spPr>
        <p:txBody>
          <a:bodyPr>
            <a:normAutofit/>
          </a:bodyPr>
          <a:lstStyle/>
          <a:p>
            <a:pPr algn="ctr"/>
            <a:r>
              <a:rPr lang="en-US" sz="3200" dirty="0">
                <a:latin typeface="Arial Black" panose="020B0A04020102020204" pitchFamily="34" charset="0"/>
              </a:rPr>
              <a:t>Google Earth Plot</a:t>
            </a:r>
          </a:p>
        </p:txBody>
      </p:sp>
      <p:sp>
        <p:nvSpPr>
          <p:cNvPr id="7" name="Content Placeholder 6"/>
          <p:cNvSpPr>
            <a:spLocks noGrp="1"/>
          </p:cNvSpPr>
          <p:nvPr>
            <p:ph idx="1"/>
          </p:nvPr>
        </p:nvSpPr>
        <p:spPr>
          <a:xfrm>
            <a:off x="532013" y="1113905"/>
            <a:ext cx="8321042" cy="5295839"/>
          </a:xfrm>
        </p:spPr>
        <p:txBody>
          <a:bodyPr>
            <a:normAutofit/>
          </a:bodyPr>
          <a:lstStyle/>
          <a:p>
            <a:pPr algn="just">
              <a:buClr>
                <a:srgbClr val="C00000"/>
              </a:buClr>
            </a:pPr>
            <a:r>
              <a:rPr lang="en-US" sz="2000" dirty="0">
                <a:latin typeface="Arial" panose="020B0604020202020204" pitchFamily="34" charset="0"/>
                <a:cs typeface="Arial" panose="020B0604020202020204" pitchFamily="34" charset="0"/>
              </a:rPr>
              <a:t>The KML file is viewed in Google Earth Pro.</a:t>
            </a:r>
          </a:p>
          <a:p>
            <a:pPr algn="just">
              <a:buClr>
                <a:srgbClr val="C00000"/>
              </a:buClr>
            </a:pPr>
            <a:r>
              <a:rPr lang="en-US" sz="2000" dirty="0">
                <a:latin typeface="Arial" panose="020B0604020202020204" pitchFamily="34" charset="0"/>
                <a:cs typeface="Arial" panose="020B0604020202020204" pitchFamily="34" charset="0"/>
              </a:rPr>
              <a:t>Point A denotes the location of the RSU at location-2 and all yellow marks indicates the vehicle location.</a:t>
            </a:r>
          </a:p>
          <a:p>
            <a:pPr>
              <a:buClr>
                <a:srgbClr val="C00000"/>
              </a:buClr>
            </a:pPr>
            <a:endParaRPr lang="en-US" sz="2000" dirty="0">
              <a:latin typeface="Arial" panose="020B0604020202020204" pitchFamily="34" charset="0"/>
              <a:cs typeface="Arial" panose="020B0604020202020204" pitchFamily="34" charset="0"/>
            </a:endParaRPr>
          </a:p>
          <a:p>
            <a:pPr>
              <a:buClr>
                <a:srgbClr val="C00000"/>
              </a:buClr>
            </a:pPr>
            <a:endParaRPr lang="en-US" sz="2000" dirty="0">
              <a:latin typeface="Arial" panose="020B0604020202020204" pitchFamily="34" charset="0"/>
              <a:cs typeface="Arial" panose="020B0604020202020204" pitchFamily="34" charset="0"/>
            </a:endParaRPr>
          </a:p>
          <a:p>
            <a:pPr>
              <a:buClr>
                <a:srgbClr val="C00000"/>
              </a:buClr>
            </a:pPr>
            <a:endParaRPr lang="en-US" sz="2000" dirty="0">
              <a:latin typeface="Arial" panose="020B0604020202020204" pitchFamily="34" charset="0"/>
              <a:cs typeface="Arial" panose="020B0604020202020204" pitchFamily="34" charset="0"/>
            </a:endParaRPr>
          </a:p>
          <a:p>
            <a:pPr>
              <a:buClr>
                <a:srgbClr val="C00000"/>
              </a:buClr>
            </a:pPr>
            <a:endParaRPr lang="en-US" sz="2000" dirty="0">
              <a:latin typeface="Arial" panose="020B0604020202020204" pitchFamily="34" charset="0"/>
              <a:cs typeface="Arial" panose="020B0604020202020204" pitchFamily="34" charset="0"/>
            </a:endParaRPr>
          </a:p>
          <a:p>
            <a:pPr>
              <a:buClr>
                <a:srgbClr val="C00000"/>
              </a:buClr>
            </a:pPr>
            <a:endParaRPr lang="en-US" sz="2000" dirty="0">
              <a:latin typeface="Arial" panose="020B0604020202020204" pitchFamily="34" charset="0"/>
              <a:cs typeface="Arial" panose="020B0604020202020204" pitchFamily="34" charset="0"/>
            </a:endParaRPr>
          </a:p>
          <a:p>
            <a:pPr>
              <a:buClr>
                <a:srgbClr val="C00000"/>
              </a:buClr>
            </a:pPr>
            <a:endParaRPr lang="en-US" sz="2000" dirty="0">
              <a:latin typeface="Arial" panose="020B0604020202020204" pitchFamily="34" charset="0"/>
              <a:cs typeface="Arial" panose="020B0604020202020204" pitchFamily="34" charset="0"/>
            </a:endParaRPr>
          </a:p>
          <a:p>
            <a:pPr>
              <a:buClr>
                <a:srgbClr val="C00000"/>
              </a:buClr>
            </a:pPr>
            <a:endParaRPr lang="en-US" sz="2000" dirty="0">
              <a:latin typeface="Arial" panose="020B0604020202020204" pitchFamily="34" charset="0"/>
              <a:cs typeface="Arial" panose="020B0604020202020204" pitchFamily="34" charset="0"/>
            </a:endParaRPr>
          </a:p>
          <a:p>
            <a:pPr>
              <a:buClr>
                <a:srgbClr val="C00000"/>
              </a:buClr>
            </a:pPr>
            <a:endParaRPr lang="en-US" sz="2000" dirty="0">
              <a:latin typeface="Arial" panose="020B0604020202020204" pitchFamily="34" charset="0"/>
              <a:cs typeface="Arial" panose="020B0604020202020204" pitchFamily="34" charset="0"/>
            </a:endParaRPr>
          </a:p>
        </p:txBody>
      </p:sp>
      <p:sp>
        <p:nvSpPr>
          <p:cNvPr id="8" name="Isosceles Triangle 7"/>
          <p:cNvSpPr/>
          <p:nvPr/>
        </p:nvSpPr>
        <p:spPr>
          <a:xfrm>
            <a:off x="3965171" y="6176964"/>
            <a:ext cx="1213658" cy="681036"/>
          </a:xfrm>
          <a:prstGeom prst="triangle">
            <a:avLst>
              <a:gd name="adj" fmla="val 48658"/>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a:xfrm>
            <a:off x="4445750" y="6409745"/>
            <a:ext cx="252499" cy="365125"/>
          </a:xfrm>
        </p:spPr>
        <p:txBody>
          <a:bodyPr/>
          <a:lstStyle/>
          <a:p>
            <a:fld id="{95A8A1C8-2FC3-4192-B892-2732A7E13257}" type="slidenum">
              <a:rPr lang="en-US" sz="1600" b="1" smtClean="0">
                <a:solidFill>
                  <a:schemeClr val="bg1"/>
                </a:solidFill>
              </a:rPr>
              <a:t>19</a:t>
            </a:fld>
            <a:endParaRPr lang="en-US" b="1" dirty="0">
              <a:solidFill>
                <a:schemeClr val="bg1"/>
              </a:solidFill>
            </a:endParaRPr>
          </a:p>
        </p:txBody>
      </p:sp>
      <p:pic>
        <p:nvPicPr>
          <p:cNvPr id="4" name="Picture 3" descr="A large building&#10;&#10;Description generated with high confidence">
            <a:extLst>
              <a:ext uri="{FF2B5EF4-FFF2-40B4-BE49-F238E27FC236}">
                <a16:creationId xmlns:a16="http://schemas.microsoft.com/office/drawing/2014/main" id="{09E31E3E-B8B0-46BB-8D94-8C5AC86630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918" y="2396971"/>
            <a:ext cx="7740431" cy="3779992"/>
          </a:xfrm>
          <a:prstGeom prst="rect">
            <a:avLst/>
          </a:prstGeom>
        </p:spPr>
      </p:pic>
    </p:spTree>
    <p:extLst>
      <p:ext uri="{BB962C8B-B14F-4D97-AF65-F5344CB8AC3E}">
        <p14:creationId xmlns:p14="http://schemas.microsoft.com/office/powerpoint/2010/main" val="355502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28650" y="338493"/>
            <a:ext cx="7886700" cy="1325563"/>
          </a:xfrm>
        </p:spPr>
        <p:txBody>
          <a:bodyPr>
            <a:normAutofit/>
          </a:bodyPr>
          <a:lstStyle/>
          <a:p>
            <a:pPr algn="ctr"/>
            <a:r>
              <a:rPr lang="en-US" sz="3200" dirty="0">
                <a:latin typeface="Arial Black" panose="020B0A04020102020204" pitchFamily="34" charset="0"/>
              </a:rPr>
              <a:t>Outline</a:t>
            </a:r>
          </a:p>
        </p:txBody>
      </p:sp>
      <p:sp>
        <p:nvSpPr>
          <p:cNvPr id="7" name="Content Placeholder 6"/>
          <p:cNvSpPr>
            <a:spLocks noGrp="1"/>
          </p:cNvSpPr>
          <p:nvPr>
            <p:ph idx="1"/>
          </p:nvPr>
        </p:nvSpPr>
        <p:spPr>
          <a:xfrm>
            <a:off x="628650" y="1550417"/>
            <a:ext cx="7886700" cy="4084724"/>
          </a:xfrm>
        </p:spPr>
        <p:txBody>
          <a:bodyPr>
            <a:normAutofit fontScale="92500" lnSpcReduction="10000"/>
          </a:bodyPr>
          <a:lstStyle/>
          <a:p>
            <a:pPr>
              <a:buClr>
                <a:srgbClr val="C00000"/>
              </a:buClr>
            </a:pPr>
            <a:r>
              <a:rPr lang="en-US" sz="2000" dirty="0">
                <a:latin typeface="Arial" panose="020B0604020202020204" pitchFamily="34" charset="0"/>
                <a:cs typeface="Arial" panose="020B0604020202020204" pitchFamily="34" charset="0"/>
              </a:rPr>
              <a:t>Purpose of Range testing</a:t>
            </a:r>
          </a:p>
          <a:p>
            <a:pPr>
              <a:buClr>
                <a:srgbClr val="C00000"/>
              </a:buClr>
            </a:pPr>
            <a:r>
              <a:rPr lang="en-US" sz="2000" dirty="0">
                <a:latin typeface="Arial" panose="020B0604020202020204" pitchFamily="34" charset="0"/>
                <a:cs typeface="Arial" panose="020B0604020202020204" pitchFamily="34" charset="0"/>
              </a:rPr>
              <a:t>Roadside Unit (RSU)</a:t>
            </a:r>
          </a:p>
          <a:p>
            <a:pPr>
              <a:buClr>
                <a:srgbClr val="C00000"/>
              </a:buClr>
            </a:pPr>
            <a:r>
              <a:rPr lang="en-US" sz="2000" dirty="0">
                <a:latin typeface="Arial" panose="020B0604020202020204" pitchFamily="34" charset="0"/>
                <a:cs typeface="Arial" panose="020B0604020202020204" pitchFamily="34" charset="0"/>
              </a:rPr>
              <a:t>Onboard Unit (OBU)</a:t>
            </a:r>
          </a:p>
          <a:p>
            <a:pPr>
              <a:buClr>
                <a:srgbClr val="C00000"/>
              </a:buClr>
            </a:pPr>
            <a:r>
              <a:rPr lang="en-US" sz="2000" dirty="0">
                <a:latin typeface="Arial" panose="020B0604020202020204" pitchFamily="34" charset="0"/>
                <a:cs typeface="Arial" panose="020B0604020202020204" pitchFamily="34" charset="0"/>
              </a:rPr>
              <a:t>DSRC Radio</a:t>
            </a:r>
          </a:p>
          <a:p>
            <a:pPr>
              <a:buClr>
                <a:srgbClr val="C00000"/>
              </a:buClr>
            </a:pPr>
            <a:r>
              <a:rPr lang="en-US" sz="2000" dirty="0">
                <a:latin typeface="Arial" panose="020B0604020202020204" pitchFamily="34" charset="0"/>
                <a:cs typeface="Arial" panose="020B0604020202020204" pitchFamily="34" charset="0"/>
              </a:rPr>
              <a:t>Basic Safety Message (BSM)</a:t>
            </a:r>
          </a:p>
          <a:p>
            <a:pPr>
              <a:buClr>
                <a:srgbClr val="C00000"/>
              </a:buClr>
            </a:pPr>
            <a:r>
              <a:rPr lang="en-US" sz="2000" dirty="0">
                <a:latin typeface="Arial" panose="020B0604020202020204" pitchFamily="34" charset="0"/>
                <a:cs typeface="Arial" panose="020B0604020202020204" pitchFamily="34" charset="0"/>
              </a:rPr>
              <a:t>Testing Plan</a:t>
            </a:r>
          </a:p>
          <a:p>
            <a:pPr>
              <a:buClr>
                <a:srgbClr val="C00000"/>
              </a:buClr>
            </a:pPr>
            <a:r>
              <a:rPr lang="en-US" sz="2000" dirty="0">
                <a:latin typeface="Arial" panose="020B0604020202020204" pitchFamily="34" charset="0"/>
                <a:cs typeface="Arial" panose="020B0604020202020204" pitchFamily="34" charset="0"/>
              </a:rPr>
              <a:t>Testing Approach on field</a:t>
            </a:r>
          </a:p>
          <a:p>
            <a:pPr>
              <a:buClr>
                <a:srgbClr val="C00000"/>
              </a:buClr>
            </a:pPr>
            <a:r>
              <a:rPr lang="en-US" sz="2000" dirty="0">
                <a:latin typeface="Arial" panose="020B0604020202020204" pitchFamily="34" charset="0"/>
                <a:cs typeface="Arial" panose="020B0604020202020204" pitchFamily="34" charset="0"/>
              </a:rPr>
              <a:t>Data Collection</a:t>
            </a:r>
          </a:p>
          <a:p>
            <a:pPr>
              <a:buClr>
                <a:srgbClr val="C00000"/>
              </a:buClr>
            </a:pPr>
            <a:r>
              <a:rPr lang="en-US" sz="2000" dirty="0">
                <a:latin typeface="Arial" panose="020B0604020202020204" pitchFamily="34" charset="0"/>
                <a:cs typeface="Arial" panose="020B0604020202020204" pitchFamily="34" charset="0"/>
              </a:rPr>
              <a:t>Generate KML files</a:t>
            </a:r>
          </a:p>
          <a:p>
            <a:pPr>
              <a:buClr>
                <a:srgbClr val="C00000"/>
              </a:buClr>
            </a:pPr>
            <a:r>
              <a:rPr lang="en-US" sz="2000" dirty="0">
                <a:latin typeface="Arial" panose="020B0604020202020204" pitchFamily="34" charset="0"/>
                <a:cs typeface="Arial" panose="020B0604020202020204" pitchFamily="34" charset="0"/>
              </a:rPr>
              <a:t>Google Earth Plot</a:t>
            </a:r>
          </a:p>
          <a:p>
            <a:pPr>
              <a:buClr>
                <a:srgbClr val="C00000"/>
              </a:buClr>
            </a:pPr>
            <a:r>
              <a:rPr lang="en-US" sz="2000" dirty="0">
                <a:latin typeface="Arial" panose="020B0604020202020204" pitchFamily="34" charset="0"/>
                <a:cs typeface="Arial" panose="020B0604020202020204" pitchFamily="34" charset="0"/>
              </a:rPr>
              <a:t>Analysis</a:t>
            </a:r>
          </a:p>
          <a:p>
            <a:pPr>
              <a:buClr>
                <a:srgbClr val="C00000"/>
              </a:buClr>
            </a:pPr>
            <a:endParaRPr lang="en-US" sz="2000" dirty="0">
              <a:latin typeface="Arial" panose="020B0604020202020204" pitchFamily="34" charset="0"/>
              <a:cs typeface="Arial" panose="020B0604020202020204" pitchFamily="34" charset="0"/>
            </a:endParaRPr>
          </a:p>
        </p:txBody>
      </p:sp>
      <p:sp>
        <p:nvSpPr>
          <p:cNvPr id="8" name="Isosceles Triangle 7"/>
          <p:cNvSpPr/>
          <p:nvPr/>
        </p:nvSpPr>
        <p:spPr>
          <a:xfrm>
            <a:off x="3965171" y="6176964"/>
            <a:ext cx="1213658" cy="681036"/>
          </a:xfrm>
          <a:prstGeom prst="triangle">
            <a:avLst>
              <a:gd name="adj" fmla="val 48658"/>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a:xfrm>
            <a:off x="4445750" y="6409745"/>
            <a:ext cx="252499" cy="365125"/>
          </a:xfrm>
        </p:spPr>
        <p:txBody>
          <a:bodyPr/>
          <a:lstStyle/>
          <a:p>
            <a:fld id="{95A8A1C8-2FC3-4192-B892-2732A7E13257}" type="slidenum">
              <a:rPr lang="en-US" sz="1600" b="1" smtClean="0">
                <a:solidFill>
                  <a:schemeClr val="bg1"/>
                </a:solidFill>
              </a:rPr>
              <a:t>2</a:t>
            </a:fld>
            <a:endParaRPr lang="en-US" b="1" dirty="0">
              <a:solidFill>
                <a:schemeClr val="bg1"/>
              </a:solidFill>
            </a:endParaRPr>
          </a:p>
        </p:txBody>
      </p:sp>
    </p:spTree>
    <p:extLst>
      <p:ext uri="{BB962C8B-B14F-4D97-AF65-F5344CB8AC3E}">
        <p14:creationId xmlns:p14="http://schemas.microsoft.com/office/powerpoint/2010/main" val="8588905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28649" y="1"/>
            <a:ext cx="7886700" cy="1122218"/>
          </a:xfrm>
        </p:spPr>
        <p:txBody>
          <a:bodyPr>
            <a:normAutofit/>
          </a:bodyPr>
          <a:lstStyle/>
          <a:p>
            <a:pPr algn="ctr"/>
            <a:r>
              <a:rPr lang="en-US" sz="3200" dirty="0">
                <a:latin typeface="Arial Black" panose="020B0A04020102020204" pitchFamily="34" charset="0"/>
              </a:rPr>
              <a:t>Analysis: Location-1</a:t>
            </a:r>
          </a:p>
        </p:txBody>
      </p:sp>
      <p:sp>
        <p:nvSpPr>
          <p:cNvPr id="7" name="Content Placeholder 6"/>
          <p:cNvSpPr>
            <a:spLocks noGrp="1"/>
          </p:cNvSpPr>
          <p:nvPr>
            <p:ph idx="1"/>
          </p:nvPr>
        </p:nvSpPr>
        <p:spPr>
          <a:xfrm>
            <a:off x="628649" y="1015369"/>
            <a:ext cx="7886700" cy="4488873"/>
          </a:xfrm>
        </p:spPr>
        <p:txBody>
          <a:bodyPr>
            <a:normAutofit/>
          </a:bodyPr>
          <a:lstStyle/>
          <a:p>
            <a:pPr algn="just">
              <a:buClr>
                <a:srgbClr val="C00000"/>
              </a:buClr>
            </a:pPr>
            <a:r>
              <a:rPr lang="en-US" sz="2000" dirty="0">
                <a:latin typeface="Arial" panose="020B0604020202020204" pitchFamily="34" charset="0"/>
                <a:cs typeface="Arial" panose="020B0604020202020204" pitchFamily="34" charset="0"/>
              </a:rPr>
              <a:t>For the westbound approach, the RSU can receive the BSMs from a distance approximately 480 meter to the east and 930 meter to the west.</a:t>
            </a:r>
          </a:p>
          <a:p>
            <a:pPr algn="just">
              <a:buClr>
                <a:srgbClr val="C00000"/>
              </a:buClr>
            </a:pPr>
            <a:r>
              <a:rPr lang="en-US" sz="2000" dirty="0">
                <a:latin typeface="Arial" panose="020B0604020202020204" pitchFamily="34" charset="0"/>
                <a:cs typeface="Arial" panose="020B0604020202020204" pitchFamily="34" charset="0"/>
              </a:rPr>
              <a:t>For the eastbound approach, the RSU can receive the BSMs from a distance approximately 600 meter to the east and 450 meter to the west.</a:t>
            </a:r>
          </a:p>
        </p:txBody>
      </p:sp>
      <p:sp>
        <p:nvSpPr>
          <p:cNvPr id="8" name="Isosceles Triangle 7"/>
          <p:cNvSpPr/>
          <p:nvPr/>
        </p:nvSpPr>
        <p:spPr>
          <a:xfrm>
            <a:off x="3965171" y="6176964"/>
            <a:ext cx="1213658" cy="681036"/>
          </a:xfrm>
          <a:prstGeom prst="triangle">
            <a:avLst>
              <a:gd name="adj" fmla="val 48658"/>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a:xfrm>
            <a:off x="4445750" y="6409745"/>
            <a:ext cx="252499" cy="365125"/>
          </a:xfrm>
        </p:spPr>
        <p:txBody>
          <a:bodyPr/>
          <a:lstStyle/>
          <a:p>
            <a:fld id="{95A8A1C8-2FC3-4192-B892-2732A7E13257}" type="slidenum">
              <a:rPr lang="en-US" sz="1600" b="1" smtClean="0">
                <a:solidFill>
                  <a:schemeClr val="bg1"/>
                </a:solidFill>
              </a:rPr>
              <a:t>20</a:t>
            </a:fld>
            <a:endParaRPr lang="en-US" b="1" dirty="0">
              <a:solidFill>
                <a:schemeClr val="bg1"/>
              </a:solidFill>
            </a:endParaRPr>
          </a:p>
        </p:txBody>
      </p:sp>
      <p:pic>
        <p:nvPicPr>
          <p:cNvPr id="10" name="Picture 9" descr="A top view of a city&#10;&#10;Description generated with very high confidence">
            <a:extLst>
              <a:ext uri="{FF2B5EF4-FFF2-40B4-BE49-F238E27FC236}">
                <a16:creationId xmlns:a16="http://schemas.microsoft.com/office/drawing/2014/main" id="{0F3B32B5-1FD7-42E9-B646-AFCF4465F3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889" y="2888450"/>
            <a:ext cx="7636460" cy="3288514"/>
          </a:xfrm>
          <a:prstGeom prst="rect">
            <a:avLst/>
          </a:prstGeom>
        </p:spPr>
      </p:pic>
    </p:spTree>
    <p:extLst>
      <p:ext uri="{BB962C8B-B14F-4D97-AF65-F5344CB8AC3E}">
        <p14:creationId xmlns:p14="http://schemas.microsoft.com/office/powerpoint/2010/main" val="3325209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28649" y="21097"/>
            <a:ext cx="7886700" cy="1142078"/>
          </a:xfrm>
        </p:spPr>
        <p:txBody>
          <a:bodyPr>
            <a:normAutofit/>
          </a:bodyPr>
          <a:lstStyle/>
          <a:p>
            <a:pPr algn="ctr"/>
            <a:r>
              <a:rPr lang="en-US" sz="3200" dirty="0">
                <a:latin typeface="Arial Black" panose="020B0A04020102020204" pitchFamily="34" charset="0"/>
              </a:rPr>
              <a:t>Analysis: Location-1</a:t>
            </a:r>
          </a:p>
        </p:txBody>
      </p:sp>
      <p:sp>
        <p:nvSpPr>
          <p:cNvPr id="7" name="Content Placeholder 6"/>
          <p:cNvSpPr>
            <a:spLocks noGrp="1"/>
          </p:cNvSpPr>
          <p:nvPr>
            <p:ph idx="1"/>
          </p:nvPr>
        </p:nvSpPr>
        <p:spPr>
          <a:xfrm>
            <a:off x="628649" y="1238596"/>
            <a:ext cx="7886700" cy="4480560"/>
          </a:xfrm>
        </p:spPr>
        <p:txBody>
          <a:bodyPr>
            <a:normAutofit/>
          </a:bodyPr>
          <a:lstStyle/>
          <a:p>
            <a:pPr>
              <a:buClr>
                <a:srgbClr val="C00000"/>
              </a:buClr>
            </a:pPr>
            <a:r>
              <a:rPr lang="en-US" sz="2000" dirty="0">
                <a:latin typeface="Arial" panose="020B0604020202020204" pitchFamily="34" charset="0"/>
                <a:cs typeface="Arial" panose="020B0604020202020204" pitchFamily="34" charset="0"/>
              </a:rPr>
              <a:t>During the test for westbound approach at location-1, the average vehicle speed was 60mph.</a:t>
            </a:r>
          </a:p>
          <a:p>
            <a:pPr>
              <a:buClr>
                <a:srgbClr val="C00000"/>
              </a:buClr>
            </a:pPr>
            <a:r>
              <a:rPr lang="en-US" sz="2000" dirty="0">
                <a:latin typeface="Arial" panose="020B0604020202020204" pitchFamily="34" charset="0"/>
                <a:cs typeface="Arial" panose="020B0604020202020204" pitchFamily="34" charset="0"/>
              </a:rPr>
              <a:t>The time requires to enter the RSU range from the east (on a westbound approach)</a:t>
            </a:r>
          </a:p>
          <a:p>
            <a:pPr lvl="1">
              <a:buClr>
                <a:srgbClr val="C00000"/>
              </a:buClr>
            </a:pPr>
            <a:r>
              <a:rPr lang="en-US" sz="1600" dirty="0">
                <a:latin typeface="Arial" panose="020B0604020202020204" pitchFamily="34" charset="0"/>
                <a:cs typeface="Arial" panose="020B0604020202020204" pitchFamily="34" charset="0"/>
              </a:rPr>
              <a:t>Speed = 60mph, Range (east of the RSU) = 480 meter.</a:t>
            </a:r>
          </a:p>
          <a:p>
            <a:pPr marL="457200" lvl="1" indent="0">
              <a:buClr>
                <a:srgbClr val="C00000"/>
              </a:buClr>
              <a:buNone/>
            </a:pPr>
            <a:r>
              <a:rPr lang="en-US" sz="1600" dirty="0">
                <a:latin typeface="Arial" panose="020B0604020202020204" pitchFamily="34" charset="0"/>
                <a:cs typeface="Arial" panose="020B0604020202020204" pitchFamily="34" charset="0"/>
              </a:rPr>
              <a:t>    Time= 480*0.000621371*3600/60= 18 seconds (approximately)</a:t>
            </a:r>
          </a:p>
          <a:p>
            <a:pPr>
              <a:buClr>
                <a:srgbClr val="C00000"/>
              </a:buClr>
            </a:pPr>
            <a:r>
              <a:rPr lang="en-US" sz="2000" dirty="0">
                <a:latin typeface="Arial" panose="020B0604020202020204" pitchFamily="34" charset="0"/>
                <a:cs typeface="Arial" panose="020B0604020202020204" pitchFamily="34" charset="0"/>
              </a:rPr>
              <a:t>The time requires to exit the RSU range on the west ( on a westbound approach)</a:t>
            </a:r>
          </a:p>
          <a:p>
            <a:pPr lvl="1">
              <a:buClr>
                <a:srgbClr val="C00000"/>
              </a:buClr>
            </a:pPr>
            <a:r>
              <a:rPr lang="en-US" sz="1600" dirty="0">
                <a:latin typeface="Arial" panose="020B0604020202020204" pitchFamily="34" charset="0"/>
                <a:cs typeface="Arial" panose="020B0604020202020204" pitchFamily="34" charset="0"/>
              </a:rPr>
              <a:t>Speed = 60mph, Range (right side of the RSU) = 930 meter.</a:t>
            </a:r>
          </a:p>
          <a:p>
            <a:pPr marL="457200" lvl="1" indent="0">
              <a:buClr>
                <a:srgbClr val="C00000"/>
              </a:buClr>
              <a:buNone/>
            </a:pPr>
            <a:r>
              <a:rPr lang="en-US" sz="1600" dirty="0">
                <a:latin typeface="Arial" panose="020B0604020202020204" pitchFamily="34" charset="0"/>
                <a:cs typeface="Arial" panose="020B0604020202020204" pitchFamily="34" charset="0"/>
              </a:rPr>
              <a:t>    Time= 930*0.000621371*3600/60= 35 seconds (approximately)</a:t>
            </a:r>
          </a:p>
        </p:txBody>
      </p:sp>
      <p:sp>
        <p:nvSpPr>
          <p:cNvPr id="8" name="Isosceles Triangle 7"/>
          <p:cNvSpPr/>
          <p:nvPr/>
        </p:nvSpPr>
        <p:spPr>
          <a:xfrm>
            <a:off x="3965171" y="6176964"/>
            <a:ext cx="1213658" cy="681036"/>
          </a:xfrm>
          <a:prstGeom prst="triangle">
            <a:avLst>
              <a:gd name="adj" fmla="val 48658"/>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a:xfrm>
            <a:off x="4445750" y="6409745"/>
            <a:ext cx="252499" cy="365125"/>
          </a:xfrm>
        </p:spPr>
        <p:txBody>
          <a:bodyPr/>
          <a:lstStyle/>
          <a:p>
            <a:fld id="{95A8A1C8-2FC3-4192-B892-2732A7E13257}" type="slidenum">
              <a:rPr lang="en-US" sz="1600" b="1" smtClean="0">
                <a:solidFill>
                  <a:schemeClr val="bg1"/>
                </a:solidFill>
              </a:rPr>
              <a:t>21</a:t>
            </a:fld>
            <a:endParaRPr lang="en-US" b="1" dirty="0">
              <a:solidFill>
                <a:schemeClr val="bg1"/>
              </a:solidFill>
            </a:endParaRPr>
          </a:p>
        </p:txBody>
      </p:sp>
    </p:spTree>
    <p:extLst>
      <p:ext uri="{BB962C8B-B14F-4D97-AF65-F5344CB8AC3E}">
        <p14:creationId xmlns:p14="http://schemas.microsoft.com/office/powerpoint/2010/main" val="3456474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28649" y="21097"/>
            <a:ext cx="7886700" cy="1142078"/>
          </a:xfrm>
        </p:spPr>
        <p:txBody>
          <a:bodyPr>
            <a:normAutofit/>
          </a:bodyPr>
          <a:lstStyle/>
          <a:p>
            <a:pPr algn="ctr"/>
            <a:r>
              <a:rPr lang="en-US" sz="3200" dirty="0">
                <a:latin typeface="Arial Black" panose="020B0A04020102020204" pitchFamily="34" charset="0"/>
              </a:rPr>
              <a:t>Analysis: Location-1</a:t>
            </a:r>
          </a:p>
        </p:txBody>
      </p:sp>
      <p:sp>
        <p:nvSpPr>
          <p:cNvPr id="7" name="Content Placeholder 6"/>
          <p:cNvSpPr>
            <a:spLocks noGrp="1"/>
          </p:cNvSpPr>
          <p:nvPr>
            <p:ph idx="1"/>
          </p:nvPr>
        </p:nvSpPr>
        <p:spPr>
          <a:xfrm>
            <a:off x="628649" y="1238596"/>
            <a:ext cx="7886700" cy="4480560"/>
          </a:xfrm>
        </p:spPr>
        <p:txBody>
          <a:bodyPr>
            <a:normAutofit/>
          </a:bodyPr>
          <a:lstStyle/>
          <a:p>
            <a:pPr>
              <a:buClr>
                <a:srgbClr val="C00000"/>
              </a:buClr>
            </a:pPr>
            <a:r>
              <a:rPr lang="en-US" sz="2000" dirty="0">
                <a:latin typeface="Arial" panose="020B0604020202020204" pitchFamily="34" charset="0"/>
                <a:cs typeface="Arial" panose="020B0604020202020204" pitchFamily="34" charset="0"/>
              </a:rPr>
              <a:t>During the test for eastbound approach at location-1, the average vehicle speed was 60mph.</a:t>
            </a:r>
          </a:p>
          <a:p>
            <a:pPr>
              <a:buClr>
                <a:srgbClr val="C00000"/>
              </a:buClr>
            </a:pPr>
            <a:r>
              <a:rPr lang="en-US" sz="2000" dirty="0">
                <a:latin typeface="Arial" panose="020B0604020202020204" pitchFamily="34" charset="0"/>
                <a:cs typeface="Arial" panose="020B0604020202020204" pitchFamily="34" charset="0"/>
              </a:rPr>
              <a:t>The time requires to exit the RSU range on the east  (on an eastbound approach)</a:t>
            </a:r>
          </a:p>
          <a:p>
            <a:pPr lvl="1">
              <a:buClr>
                <a:srgbClr val="C00000"/>
              </a:buClr>
            </a:pPr>
            <a:r>
              <a:rPr lang="en-US" sz="1600" dirty="0">
                <a:latin typeface="Arial" panose="020B0604020202020204" pitchFamily="34" charset="0"/>
                <a:cs typeface="Arial" panose="020B0604020202020204" pitchFamily="34" charset="0"/>
              </a:rPr>
              <a:t>Speed = 60mph, Range (right side of the RSU) = 600 meter.</a:t>
            </a:r>
          </a:p>
          <a:p>
            <a:pPr marL="457200" lvl="1" indent="0">
              <a:buClr>
                <a:srgbClr val="C00000"/>
              </a:buClr>
              <a:buNone/>
            </a:pPr>
            <a:r>
              <a:rPr lang="en-US" sz="1600" dirty="0">
                <a:latin typeface="Arial" panose="020B0604020202020204" pitchFamily="34" charset="0"/>
                <a:cs typeface="Arial" panose="020B0604020202020204" pitchFamily="34" charset="0"/>
              </a:rPr>
              <a:t>    Time= 600*0.000621371*3600/60= 22seconds (approximately)</a:t>
            </a:r>
          </a:p>
          <a:p>
            <a:pPr>
              <a:buClr>
                <a:srgbClr val="C00000"/>
              </a:buClr>
            </a:pPr>
            <a:r>
              <a:rPr lang="en-US" sz="2000" dirty="0">
                <a:latin typeface="Arial" panose="020B0604020202020204" pitchFamily="34" charset="0"/>
                <a:cs typeface="Arial" panose="020B0604020202020204" pitchFamily="34" charset="0"/>
              </a:rPr>
              <a:t>The time requires to enter the RSU range on the west (on an eastbound approach)</a:t>
            </a:r>
          </a:p>
          <a:p>
            <a:pPr lvl="1">
              <a:buClr>
                <a:srgbClr val="C00000"/>
              </a:buClr>
            </a:pPr>
            <a:r>
              <a:rPr lang="en-US" sz="1600" dirty="0">
                <a:latin typeface="Arial" panose="020B0604020202020204" pitchFamily="34" charset="0"/>
                <a:cs typeface="Arial" panose="020B0604020202020204" pitchFamily="34" charset="0"/>
              </a:rPr>
              <a:t>Speed = 60mph, Range (right side of the RSU) = 450 meter.</a:t>
            </a:r>
          </a:p>
          <a:p>
            <a:pPr marL="457200" lvl="1" indent="0">
              <a:buClr>
                <a:srgbClr val="C00000"/>
              </a:buClr>
              <a:buNone/>
            </a:pPr>
            <a:r>
              <a:rPr lang="en-US" sz="1600" dirty="0">
                <a:latin typeface="Arial" panose="020B0604020202020204" pitchFamily="34" charset="0"/>
                <a:cs typeface="Arial" panose="020B0604020202020204" pitchFamily="34" charset="0"/>
              </a:rPr>
              <a:t>    Time= 450*0.000621371*3600/60= 17 seconds (approximately)</a:t>
            </a:r>
          </a:p>
        </p:txBody>
      </p:sp>
      <p:sp>
        <p:nvSpPr>
          <p:cNvPr id="8" name="Isosceles Triangle 7"/>
          <p:cNvSpPr/>
          <p:nvPr/>
        </p:nvSpPr>
        <p:spPr>
          <a:xfrm>
            <a:off x="3965171" y="6176964"/>
            <a:ext cx="1213658" cy="681036"/>
          </a:xfrm>
          <a:prstGeom prst="triangle">
            <a:avLst>
              <a:gd name="adj" fmla="val 48658"/>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a:xfrm>
            <a:off x="4445750" y="6409745"/>
            <a:ext cx="252499" cy="365125"/>
          </a:xfrm>
        </p:spPr>
        <p:txBody>
          <a:bodyPr/>
          <a:lstStyle/>
          <a:p>
            <a:fld id="{95A8A1C8-2FC3-4192-B892-2732A7E13257}" type="slidenum">
              <a:rPr lang="en-US" sz="1600" b="1" smtClean="0">
                <a:solidFill>
                  <a:schemeClr val="bg1"/>
                </a:solidFill>
              </a:rPr>
              <a:t>22</a:t>
            </a:fld>
            <a:endParaRPr lang="en-US" b="1" dirty="0">
              <a:solidFill>
                <a:schemeClr val="bg1"/>
              </a:solidFill>
            </a:endParaRPr>
          </a:p>
        </p:txBody>
      </p:sp>
    </p:spTree>
    <p:extLst>
      <p:ext uri="{BB962C8B-B14F-4D97-AF65-F5344CB8AC3E}">
        <p14:creationId xmlns:p14="http://schemas.microsoft.com/office/powerpoint/2010/main" val="21282783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28649" y="21097"/>
            <a:ext cx="7886700" cy="1142078"/>
          </a:xfrm>
        </p:spPr>
        <p:txBody>
          <a:bodyPr>
            <a:normAutofit/>
          </a:bodyPr>
          <a:lstStyle/>
          <a:p>
            <a:pPr algn="ctr"/>
            <a:r>
              <a:rPr lang="en-US" sz="3200" dirty="0">
                <a:latin typeface="Arial Black" panose="020B0A04020102020204" pitchFamily="34" charset="0"/>
              </a:rPr>
              <a:t>Analysis: Location-2</a:t>
            </a:r>
          </a:p>
        </p:txBody>
      </p:sp>
      <p:sp>
        <p:nvSpPr>
          <p:cNvPr id="7" name="Content Placeholder 6"/>
          <p:cNvSpPr>
            <a:spLocks noGrp="1"/>
          </p:cNvSpPr>
          <p:nvPr>
            <p:ph idx="1"/>
          </p:nvPr>
        </p:nvSpPr>
        <p:spPr>
          <a:xfrm>
            <a:off x="628649" y="989742"/>
            <a:ext cx="7886700" cy="4480560"/>
          </a:xfrm>
        </p:spPr>
        <p:txBody>
          <a:bodyPr>
            <a:normAutofit/>
          </a:bodyPr>
          <a:lstStyle/>
          <a:p>
            <a:pPr algn="just">
              <a:buClr>
                <a:srgbClr val="C00000"/>
              </a:buClr>
            </a:pPr>
            <a:r>
              <a:rPr lang="en-US" sz="2000" dirty="0">
                <a:latin typeface="Arial" panose="020B0604020202020204" pitchFamily="34" charset="0"/>
                <a:cs typeface="Arial" panose="020B0604020202020204" pitchFamily="34" charset="0"/>
              </a:rPr>
              <a:t>For the westbound approach, the RSU can receive BSMs from a distance approximately 850 meter to the east and 500 meter to the west.</a:t>
            </a:r>
          </a:p>
          <a:p>
            <a:pPr algn="just">
              <a:buClr>
                <a:srgbClr val="C00000"/>
              </a:buClr>
            </a:pPr>
            <a:r>
              <a:rPr lang="en-US" sz="2000" dirty="0">
                <a:latin typeface="Arial" panose="020B0604020202020204" pitchFamily="34" charset="0"/>
                <a:cs typeface="Arial" panose="020B0604020202020204" pitchFamily="34" charset="0"/>
              </a:rPr>
              <a:t>For the eastbound approach, the RSU can receive BSMs from a distance approximately 1100 meter to the east and 400 meter to the west.</a:t>
            </a:r>
          </a:p>
          <a:p>
            <a:pPr>
              <a:buClr>
                <a:srgbClr val="C00000"/>
              </a:buClr>
            </a:pPr>
            <a:endParaRPr lang="en-US" sz="2000" dirty="0">
              <a:latin typeface="Arial" panose="020B0604020202020204" pitchFamily="34" charset="0"/>
              <a:cs typeface="Arial" panose="020B0604020202020204" pitchFamily="34" charset="0"/>
            </a:endParaRPr>
          </a:p>
        </p:txBody>
      </p:sp>
      <p:sp>
        <p:nvSpPr>
          <p:cNvPr id="8" name="Isosceles Triangle 7"/>
          <p:cNvSpPr/>
          <p:nvPr/>
        </p:nvSpPr>
        <p:spPr>
          <a:xfrm>
            <a:off x="3965171" y="6176964"/>
            <a:ext cx="1213658" cy="681036"/>
          </a:xfrm>
          <a:prstGeom prst="triangle">
            <a:avLst>
              <a:gd name="adj" fmla="val 48658"/>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a:xfrm>
            <a:off x="4445750" y="6409745"/>
            <a:ext cx="252499" cy="365125"/>
          </a:xfrm>
        </p:spPr>
        <p:txBody>
          <a:bodyPr/>
          <a:lstStyle/>
          <a:p>
            <a:fld id="{95A8A1C8-2FC3-4192-B892-2732A7E13257}" type="slidenum">
              <a:rPr lang="en-US" sz="1600" b="1" smtClean="0">
                <a:solidFill>
                  <a:schemeClr val="bg1"/>
                </a:solidFill>
              </a:rPr>
              <a:t>23</a:t>
            </a:fld>
            <a:endParaRPr lang="en-US" b="1" dirty="0">
              <a:solidFill>
                <a:schemeClr val="bg1"/>
              </a:solidFill>
            </a:endParaRPr>
          </a:p>
        </p:txBody>
      </p:sp>
      <p:pic>
        <p:nvPicPr>
          <p:cNvPr id="4" name="Picture 3" descr="An aerial view of a city&#10;&#10;Description generated with very high confidence">
            <a:extLst>
              <a:ext uri="{FF2B5EF4-FFF2-40B4-BE49-F238E27FC236}">
                <a16:creationId xmlns:a16="http://schemas.microsoft.com/office/drawing/2014/main" id="{D087CBB5-F580-41EA-B865-ED478A1919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6745" y="2950536"/>
            <a:ext cx="7698603" cy="3226428"/>
          </a:xfrm>
          <a:prstGeom prst="rect">
            <a:avLst/>
          </a:prstGeom>
        </p:spPr>
      </p:pic>
    </p:spTree>
    <p:extLst>
      <p:ext uri="{BB962C8B-B14F-4D97-AF65-F5344CB8AC3E}">
        <p14:creationId xmlns:p14="http://schemas.microsoft.com/office/powerpoint/2010/main" val="31082802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28649" y="21097"/>
            <a:ext cx="7886700" cy="1142078"/>
          </a:xfrm>
        </p:spPr>
        <p:txBody>
          <a:bodyPr>
            <a:normAutofit/>
          </a:bodyPr>
          <a:lstStyle/>
          <a:p>
            <a:pPr algn="ctr"/>
            <a:r>
              <a:rPr lang="en-US" sz="3200" dirty="0">
                <a:latin typeface="Arial Black" panose="020B0A04020102020204" pitchFamily="34" charset="0"/>
              </a:rPr>
              <a:t>Analysis: Location-2</a:t>
            </a:r>
          </a:p>
        </p:txBody>
      </p:sp>
      <p:sp>
        <p:nvSpPr>
          <p:cNvPr id="7" name="Content Placeholder 6"/>
          <p:cNvSpPr>
            <a:spLocks noGrp="1"/>
          </p:cNvSpPr>
          <p:nvPr>
            <p:ph idx="1"/>
          </p:nvPr>
        </p:nvSpPr>
        <p:spPr>
          <a:xfrm>
            <a:off x="628649" y="1238596"/>
            <a:ext cx="7886700" cy="4480560"/>
          </a:xfrm>
        </p:spPr>
        <p:txBody>
          <a:bodyPr>
            <a:normAutofit/>
          </a:bodyPr>
          <a:lstStyle/>
          <a:p>
            <a:pPr>
              <a:buClr>
                <a:srgbClr val="C00000"/>
              </a:buClr>
            </a:pPr>
            <a:r>
              <a:rPr lang="en-US" sz="2000" dirty="0">
                <a:latin typeface="Arial" panose="020B0604020202020204" pitchFamily="34" charset="0"/>
                <a:cs typeface="Arial" panose="020B0604020202020204" pitchFamily="34" charset="0"/>
              </a:rPr>
              <a:t>During the test for westbound approach at location-2, average vehicle speed was 60mph.</a:t>
            </a:r>
          </a:p>
          <a:p>
            <a:pPr>
              <a:buClr>
                <a:srgbClr val="C00000"/>
              </a:buClr>
            </a:pPr>
            <a:r>
              <a:rPr lang="en-US" sz="2000" dirty="0">
                <a:latin typeface="Arial" panose="020B0604020202020204" pitchFamily="34" charset="0"/>
                <a:cs typeface="Arial" panose="020B0604020202020204" pitchFamily="34" charset="0"/>
              </a:rPr>
              <a:t>The time requires to enter the RSU range from the east (on a westbound approach)</a:t>
            </a:r>
          </a:p>
          <a:p>
            <a:pPr lvl="1">
              <a:buClr>
                <a:srgbClr val="C00000"/>
              </a:buClr>
            </a:pPr>
            <a:r>
              <a:rPr lang="en-US" sz="1600" dirty="0">
                <a:latin typeface="Arial" panose="020B0604020202020204" pitchFamily="34" charset="0"/>
                <a:cs typeface="Arial" panose="020B0604020202020204" pitchFamily="34" charset="0"/>
              </a:rPr>
              <a:t>Speed = 60mph, Range (right side of the RSU) = 850 meter.</a:t>
            </a:r>
          </a:p>
          <a:p>
            <a:pPr marL="457200" lvl="1" indent="0">
              <a:buClr>
                <a:srgbClr val="C00000"/>
              </a:buClr>
              <a:buNone/>
            </a:pPr>
            <a:r>
              <a:rPr lang="en-US" sz="1600" dirty="0">
                <a:latin typeface="Arial" panose="020B0604020202020204" pitchFamily="34" charset="0"/>
                <a:cs typeface="Arial" panose="020B0604020202020204" pitchFamily="34" charset="0"/>
              </a:rPr>
              <a:t>    Time= 850*0.000621371*3600/60= 32 seconds(approximately)</a:t>
            </a:r>
          </a:p>
          <a:p>
            <a:pPr>
              <a:buClr>
                <a:srgbClr val="C00000"/>
              </a:buClr>
            </a:pPr>
            <a:r>
              <a:rPr lang="en-US" sz="2000" dirty="0">
                <a:latin typeface="Arial" panose="020B0604020202020204" pitchFamily="34" charset="0"/>
                <a:cs typeface="Arial" panose="020B0604020202020204" pitchFamily="34" charset="0"/>
              </a:rPr>
              <a:t>The time requires to exit the RSU range on the west (on a westbound approach)</a:t>
            </a:r>
          </a:p>
          <a:p>
            <a:pPr lvl="1">
              <a:buClr>
                <a:srgbClr val="C00000"/>
              </a:buClr>
            </a:pPr>
            <a:r>
              <a:rPr lang="en-US" sz="1600" dirty="0">
                <a:latin typeface="Arial" panose="020B0604020202020204" pitchFamily="34" charset="0"/>
                <a:cs typeface="Arial" panose="020B0604020202020204" pitchFamily="34" charset="0"/>
              </a:rPr>
              <a:t>Speed = 60mph, Range (right side of the RSU) = 500 meter.</a:t>
            </a:r>
          </a:p>
          <a:p>
            <a:pPr marL="457200" lvl="1" indent="0">
              <a:buClr>
                <a:srgbClr val="C00000"/>
              </a:buClr>
              <a:buNone/>
            </a:pPr>
            <a:r>
              <a:rPr lang="en-US" sz="1600" dirty="0">
                <a:latin typeface="Arial" panose="020B0604020202020204" pitchFamily="34" charset="0"/>
                <a:cs typeface="Arial" panose="020B0604020202020204" pitchFamily="34" charset="0"/>
              </a:rPr>
              <a:t>    Time= 500*0.000621371*3600/60= 19 seconds(approximately)</a:t>
            </a:r>
          </a:p>
          <a:p>
            <a:pPr>
              <a:buClr>
                <a:srgbClr val="C00000"/>
              </a:buClr>
            </a:pPr>
            <a:endParaRPr lang="en-US" sz="2000" dirty="0">
              <a:latin typeface="Arial" panose="020B0604020202020204" pitchFamily="34" charset="0"/>
              <a:cs typeface="Arial" panose="020B0604020202020204" pitchFamily="34" charset="0"/>
            </a:endParaRPr>
          </a:p>
        </p:txBody>
      </p:sp>
      <p:sp>
        <p:nvSpPr>
          <p:cNvPr id="8" name="Isosceles Triangle 7"/>
          <p:cNvSpPr/>
          <p:nvPr/>
        </p:nvSpPr>
        <p:spPr>
          <a:xfrm>
            <a:off x="3965171" y="6176964"/>
            <a:ext cx="1213658" cy="681036"/>
          </a:xfrm>
          <a:prstGeom prst="triangle">
            <a:avLst>
              <a:gd name="adj" fmla="val 48658"/>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a:xfrm>
            <a:off x="4445750" y="6409745"/>
            <a:ext cx="252499" cy="365125"/>
          </a:xfrm>
        </p:spPr>
        <p:txBody>
          <a:bodyPr/>
          <a:lstStyle/>
          <a:p>
            <a:fld id="{95A8A1C8-2FC3-4192-B892-2732A7E13257}" type="slidenum">
              <a:rPr lang="en-US" sz="1600" b="1" smtClean="0">
                <a:solidFill>
                  <a:schemeClr val="bg1"/>
                </a:solidFill>
              </a:rPr>
              <a:t>24</a:t>
            </a:fld>
            <a:endParaRPr lang="en-US" b="1" dirty="0">
              <a:solidFill>
                <a:schemeClr val="bg1"/>
              </a:solidFill>
            </a:endParaRPr>
          </a:p>
        </p:txBody>
      </p:sp>
    </p:spTree>
    <p:extLst>
      <p:ext uri="{BB962C8B-B14F-4D97-AF65-F5344CB8AC3E}">
        <p14:creationId xmlns:p14="http://schemas.microsoft.com/office/powerpoint/2010/main" val="28144042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28649" y="21097"/>
            <a:ext cx="7886700" cy="1142078"/>
          </a:xfrm>
        </p:spPr>
        <p:txBody>
          <a:bodyPr>
            <a:normAutofit/>
          </a:bodyPr>
          <a:lstStyle/>
          <a:p>
            <a:pPr algn="ctr"/>
            <a:r>
              <a:rPr lang="en-US" sz="3200" dirty="0">
                <a:latin typeface="Arial Black" panose="020B0A04020102020204" pitchFamily="34" charset="0"/>
              </a:rPr>
              <a:t>Analysis: Location-2</a:t>
            </a:r>
          </a:p>
        </p:txBody>
      </p:sp>
      <p:sp>
        <p:nvSpPr>
          <p:cNvPr id="7" name="Content Placeholder 6"/>
          <p:cNvSpPr>
            <a:spLocks noGrp="1"/>
          </p:cNvSpPr>
          <p:nvPr>
            <p:ph idx="1"/>
          </p:nvPr>
        </p:nvSpPr>
        <p:spPr>
          <a:xfrm>
            <a:off x="628649" y="1238596"/>
            <a:ext cx="7886700" cy="4480560"/>
          </a:xfrm>
        </p:spPr>
        <p:txBody>
          <a:bodyPr>
            <a:normAutofit/>
          </a:bodyPr>
          <a:lstStyle/>
          <a:p>
            <a:pPr>
              <a:buClr>
                <a:srgbClr val="C00000"/>
              </a:buClr>
            </a:pPr>
            <a:r>
              <a:rPr lang="en-US" sz="2000" dirty="0">
                <a:latin typeface="Arial" panose="020B0604020202020204" pitchFamily="34" charset="0"/>
                <a:cs typeface="Arial" panose="020B0604020202020204" pitchFamily="34" charset="0"/>
              </a:rPr>
              <a:t>During the test for eastbound approach at location-2, average vehicle speed was 60mph.</a:t>
            </a:r>
          </a:p>
          <a:p>
            <a:pPr>
              <a:buClr>
                <a:srgbClr val="C00000"/>
              </a:buClr>
            </a:pPr>
            <a:r>
              <a:rPr lang="en-US" sz="2000" dirty="0">
                <a:latin typeface="Arial" panose="020B0604020202020204" pitchFamily="34" charset="0"/>
                <a:cs typeface="Arial" panose="020B0604020202020204" pitchFamily="34" charset="0"/>
              </a:rPr>
              <a:t>The time requires to exit the RSU range to the east (eastbound approach)</a:t>
            </a:r>
          </a:p>
          <a:p>
            <a:pPr lvl="1">
              <a:buClr>
                <a:srgbClr val="C00000"/>
              </a:buClr>
            </a:pPr>
            <a:r>
              <a:rPr lang="en-US" sz="1600" dirty="0">
                <a:latin typeface="Arial" panose="020B0604020202020204" pitchFamily="34" charset="0"/>
                <a:cs typeface="Arial" panose="020B0604020202020204" pitchFamily="34" charset="0"/>
              </a:rPr>
              <a:t>Speed = 60mph, Range (right side of the RSU) = 1100 meter.</a:t>
            </a:r>
          </a:p>
          <a:p>
            <a:pPr marL="457200" lvl="1" indent="0">
              <a:buClr>
                <a:srgbClr val="C00000"/>
              </a:buClr>
              <a:buNone/>
            </a:pPr>
            <a:r>
              <a:rPr lang="en-US" sz="1600" dirty="0">
                <a:latin typeface="Arial" panose="020B0604020202020204" pitchFamily="34" charset="0"/>
                <a:cs typeface="Arial" panose="020B0604020202020204" pitchFamily="34" charset="0"/>
              </a:rPr>
              <a:t>    Time= 1100*0.000621371*3600/60= 41seconds (approximately)</a:t>
            </a:r>
          </a:p>
          <a:p>
            <a:pPr>
              <a:buClr>
                <a:srgbClr val="C00000"/>
              </a:buClr>
            </a:pPr>
            <a:r>
              <a:rPr lang="en-US" sz="2000" dirty="0">
                <a:latin typeface="Arial" panose="020B0604020202020204" pitchFamily="34" charset="0"/>
                <a:cs typeface="Arial" panose="020B0604020202020204" pitchFamily="34" charset="0"/>
              </a:rPr>
              <a:t>The time requires to enter the RSU range to the west (on </a:t>
            </a:r>
            <a:r>
              <a:rPr lang="en-US" sz="2000">
                <a:latin typeface="Arial" panose="020B0604020202020204" pitchFamily="34" charset="0"/>
                <a:cs typeface="Arial" panose="020B0604020202020204" pitchFamily="34" charset="0"/>
              </a:rPr>
              <a:t>a n eastbound approach)</a:t>
            </a:r>
            <a:endParaRPr lang="en-US" sz="2000" dirty="0">
              <a:latin typeface="Arial" panose="020B0604020202020204" pitchFamily="34" charset="0"/>
              <a:cs typeface="Arial" panose="020B0604020202020204" pitchFamily="34" charset="0"/>
            </a:endParaRPr>
          </a:p>
          <a:p>
            <a:pPr lvl="1">
              <a:buClr>
                <a:srgbClr val="C00000"/>
              </a:buClr>
            </a:pPr>
            <a:r>
              <a:rPr lang="en-US" sz="1600" dirty="0">
                <a:latin typeface="Arial" panose="020B0604020202020204" pitchFamily="34" charset="0"/>
                <a:cs typeface="Arial" panose="020B0604020202020204" pitchFamily="34" charset="0"/>
              </a:rPr>
              <a:t>Speed = 60mph, Range (right side of the RSU) = 400 meter.</a:t>
            </a:r>
          </a:p>
          <a:p>
            <a:pPr marL="457200" lvl="1" indent="0">
              <a:buClr>
                <a:srgbClr val="C00000"/>
              </a:buClr>
              <a:buNone/>
            </a:pPr>
            <a:r>
              <a:rPr lang="en-US" sz="1600" dirty="0">
                <a:latin typeface="Arial" panose="020B0604020202020204" pitchFamily="34" charset="0"/>
                <a:cs typeface="Arial" panose="020B0604020202020204" pitchFamily="34" charset="0"/>
              </a:rPr>
              <a:t>    Time= 400*0.000621371*3600/60= 15 seconds (approximately)</a:t>
            </a:r>
          </a:p>
        </p:txBody>
      </p:sp>
      <p:sp>
        <p:nvSpPr>
          <p:cNvPr id="8" name="Isosceles Triangle 7"/>
          <p:cNvSpPr/>
          <p:nvPr/>
        </p:nvSpPr>
        <p:spPr>
          <a:xfrm>
            <a:off x="3965171" y="6176964"/>
            <a:ext cx="1213658" cy="681036"/>
          </a:xfrm>
          <a:prstGeom prst="triangle">
            <a:avLst>
              <a:gd name="adj" fmla="val 48658"/>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a:xfrm>
            <a:off x="4445750" y="6409745"/>
            <a:ext cx="252499" cy="365125"/>
          </a:xfrm>
        </p:spPr>
        <p:txBody>
          <a:bodyPr/>
          <a:lstStyle/>
          <a:p>
            <a:fld id="{95A8A1C8-2FC3-4192-B892-2732A7E13257}" type="slidenum">
              <a:rPr lang="en-US" sz="1600" b="1" smtClean="0">
                <a:solidFill>
                  <a:schemeClr val="bg1"/>
                </a:solidFill>
              </a:rPr>
              <a:t>25</a:t>
            </a:fld>
            <a:endParaRPr lang="en-US" b="1" dirty="0">
              <a:solidFill>
                <a:schemeClr val="bg1"/>
              </a:solidFill>
            </a:endParaRPr>
          </a:p>
        </p:txBody>
      </p:sp>
    </p:spTree>
    <p:extLst>
      <p:ext uri="{BB962C8B-B14F-4D97-AF65-F5344CB8AC3E}">
        <p14:creationId xmlns:p14="http://schemas.microsoft.com/office/powerpoint/2010/main" val="3419361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algn="ctr"/>
            <a:r>
              <a:rPr lang="en-US" sz="3200" dirty="0">
                <a:latin typeface="Arial Black" panose="020B0A04020102020204" pitchFamily="34" charset="0"/>
              </a:rPr>
              <a:t>Purpose of Range Testing</a:t>
            </a:r>
          </a:p>
        </p:txBody>
      </p:sp>
      <p:sp>
        <p:nvSpPr>
          <p:cNvPr id="7" name="Content Placeholder 6"/>
          <p:cNvSpPr>
            <a:spLocks noGrp="1"/>
          </p:cNvSpPr>
          <p:nvPr>
            <p:ph idx="1"/>
          </p:nvPr>
        </p:nvSpPr>
        <p:spPr>
          <a:xfrm>
            <a:off x="628650" y="1825625"/>
            <a:ext cx="7886700" cy="4084724"/>
          </a:xfrm>
        </p:spPr>
        <p:txBody>
          <a:bodyPr>
            <a:normAutofit/>
          </a:bodyPr>
          <a:lstStyle/>
          <a:p>
            <a:pPr>
              <a:buClr>
                <a:srgbClr val="C00000"/>
              </a:buClr>
            </a:pPr>
            <a:endParaRPr lang="en-US" sz="2000" dirty="0">
              <a:latin typeface="Arial" panose="020B0604020202020204" pitchFamily="34" charset="0"/>
              <a:cs typeface="Arial" panose="020B0604020202020204" pitchFamily="34" charset="0"/>
            </a:endParaRPr>
          </a:p>
          <a:p>
            <a:pPr>
              <a:buClr>
                <a:srgbClr val="C00000"/>
              </a:buClr>
            </a:pPr>
            <a:r>
              <a:rPr lang="en-US" sz="2000" dirty="0">
                <a:latin typeface="Arial" panose="020B0604020202020204" pitchFamily="34" charset="0"/>
                <a:cs typeface="Arial" panose="020B0604020202020204" pitchFamily="34" charset="0"/>
              </a:rPr>
              <a:t>Evaluate the RSU locations by measuring BSMs receiving range of the RSU on the locations</a:t>
            </a:r>
          </a:p>
        </p:txBody>
      </p:sp>
      <p:sp>
        <p:nvSpPr>
          <p:cNvPr id="8" name="Isosceles Triangle 7"/>
          <p:cNvSpPr/>
          <p:nvPr/>
        </p:nvSpPr>
        <p:spPr>
          <a:xfrm>
            <a:off x="3965171" y="6176964"/>
            <a:ext cx="1213658" cy="681036"/>
          </a:xfrm>
          <a:prstGeom prst="triangle">
            <a:avLst>
              <a:gd name="adj" fmla="val 48658"/>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a:xfrm>
            <a:off x="4445750" y="6409745"/>
            <a:ext cx="252499" cy="365125"/>
          </a:xfrm>
        </p:spPr>
        <p:txBody>
          <a:bodyPr/>
          <a:lstStyle/>
          <a:p>
            <a:fld id="{95A8A1C8-2FC3-4192-B892-2732A7E13257}" type="slidenum">
              <a:rPr lang="en-US" sz="1600" b="1" smtClean="0">
                <a:solidFill>
                  <a:schemeClr val="bg1"/>
                </a:solidFill>
              </a:rPr>
              <a:t>3</a:t>
            </a:fld>
            <a:endParaRPr lang="en-US" b="1" dirty="0">
              <a:solidFill>
                <a:schemeClr val="bg1"/>
              </a:solidFill>
            </a:endParaRPr>
          </a:p>
        </p:txBody>
      </p:sp>
    </p:spTree>
    <p:extLst>
      <p:ext uri="{BB962C8B-B14F-4D97-AF65-F5344CB8AC3E}">
        <p14:creationId xmlns:p14="http://schemas.microsoft.com/office/powerpoint/2010/main" val="4011333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43258" y="120516"/>
            <a:ext cx="7886700" cy="1325563"/>
          </a:xfrm>
        </p:spPr>
        <p:txBody>
          <a:bodyPr>
            <a:normAutofit/>
          </a:bodyPr>
          <a:lstStyle/>
          <a:p>
            <a:pPr algn="ctr"/>
            <a:r>
              <a:rPr lang="en-US" sz="3200" dirty="0">
                <a:latin typeface="Arial Black" panose="020B0A04020102020204" pitchFamily="34" charset="0"/>
              </a:rPr>
              <a:t>Roadside Unit (RSU)</a:t>
            </a:r>
          </a:p>
        </p:txBody>
      </p:sp>
      <p:sp>
        <p:nvSpPr>
          <p:cNvPr id="7" name="Content Placeholder 6"/>
          <p:cNvSpPr>
            <a:spLocks noGrp="1"/>
          </p:cNvSpPr>
          <p:nvPr>
            <p:ph idx="1"/>
          </p:nvPr>
        </p:nvSpPr>
        <p:spPr>
          <a:xfrm>
            <a:off x="628650" y="1340528"/>
            <a:ext cx="7886700" cy="4753306"/>
          </a:xfrm>
        </p:spPr>
        <p:txBody>
          <a:bodyPr numCol="1">
            <a:normAutofit/>
          </a:bodyPr>
          <a:lstStyle/>
          <a:p>
            <a:pPr algn="just">
              <a:buClr>
                <a:srgbClr val="C00000"/>
              </a:buClr>
            </a:pPr>
            <a:r>
              <a:rPr lang="en-US" sz="2000" dirty="0">
                <a:latin typeface="Arial" panose="020B0604020202020204" pitchFamily="34" charset="0"/>
                <a:cs typeface="Arial" panose="020B0604020202020204" pitchFamily="34" charset="0"/>
              </a:rPr>
              <a:t>Roadside Units (RSU) are deployed in connected vehicle systems to facilitate the communication between vehicles and transportation infrastructure and other devices by transferring data over DSRC in accordance with the industry standards.</a:t>
            </a:r>
          </a:p>
          <a:p>
            <a:pPr algn="just">
              <a:buClr>
                <a:srgbClr val="C00000"/>
              </a:buClr>
            </a:pPr>
            <a:r>
              <a:rPr lang="en-US" sz="2000" dirty="0">
                <a:latin typeface="Arial" panose="020B0604020202020204" pitchFamily="34" charset="0"/>
                <a:cs typeface="Arial" panose="020B0604020202020204" pitchFamily="34" charset="0"/>
              </a:rPr>
              <a:t>The DSRC Roadside Unit can also be</a:t>
            </a:r>
          </a:p>
          <a:p>
            <a:pPr marL="0" indent="0" algn="just">
              <a:buClr>
                <a:srgbClr val="C00000"/>
              </a:buClr>
              <a:buNone/>
            </a:pPr>
            <a:r>
              <a:rPr lang="en-US" sz="2000" dirty="0">
                <a:latin typeface="Arial" panose="020B0604020202020204" pitchFamily="34" charset="0"/>
                <a:cs typeface="Arial" panose="020B0604020202020204" pitchFamily="34" charset="0"/>
              </a:rPr>
              <a:t>    integrated with a backhaul system to </a:t>
            </a:r>
          </a:p>
          <a:p>
            <a:pPr marL="0" indent="0" algn="just">
              <a:buClr>
                <a:srgbClr val="C00000"/>
              </a:buClr>
              <a:buNone/>
            </a:pPr>
            <a:r>
              <a:rPr lang="en-US" sz="2000" dirty="0">
                <a:latin typeface="Arial" panose="020B0604020202020204" pitchFamily="34" charset="0"/>
                <a:cs typeface="Arial" panose="020B0604020202020204" pitchFamily="34" charset="0"/>
              </a:rPr>
              <a:t>    enable remote management.</a:t>
            </a:r>
          </a:p>
          <a:p>
            <a:pPr algn="just">
              <a:buClr>
                <a:srgbClr val="C00000"/>
              </a:buClr>
            </a:pPr>
            <a:r>
              <a:rPr lang="en-US" sz="2000" dirty="0">
                <a:latin typeface="Arial" panose="020B0604020202020204" pitchFamily="34" charset="0"/>
                <a:cs typeface="Arial" panose="020B0604020202020204" pitchFamily="34" charset="0"/>
              </a:rPr>
              <a:t>An RSU can be integrated with local traffic </a:t>
            </a:r>
          </a:p>
          <a:p>
            <a:pPr marL="0" indent="0" algn="just">
              <a:buClr>
                <a:srgbClr val="C00000"/>
              </a:buClr>
              <a:buNone/>
            </a:pPr>
            <a:r>
              <a:rPr lang="en-US" sz="2000" dirty="0">
                <a:latin typeface="Arial" panose="020B0604020202020204" pitchFamily="34" charset="0"/>
                <a:cs typeface="Arial" panose="020B0604020202020204" pitchFamily="34" charset="0"/>
              </a:rPr>
              <a:t>   control systems to improve the traffic </a:t>
            </a:r>
          </a:p>
          <a:p>
            <a:pPr marL="0" indent="0" algn="just">
              <a:buClr>
                <a:srgbClr val="C00000"/>
              </a:buClr>
              <a:buNone/>
            </a:pPr>
            <a:r>
              <a:rPr lang="en-US" sz="2000" dirty="0">
                <a:latin typeface="Arial" panose="020B0604020202020204" pitchFamily="34" charset="0"/>
                <a:cs typeface="Arial" panose="020B0604020202020204" pitchFamily="34" charset="0"/>
              </a:rPr>
              <a:t>   management services to vehicles and other </a:t>
            </a:r>
          </a:p>
          <a:p>
            <a:pPr marL="0" indent="0" algn="just">
              <a:buClr>
                <a:srgbClr val="C00000"/>
              </a:buClr>
              <a:buNone/>
            </a:pPr>
            <a:r>
              <a:rPr lang="en-US" sz="2000" dirty="0">
                <a:latin typeface="Arial" panose="020B0604020202020204" pitchFamily="34" charset="0"/>
                <a:cs typeface="Arial" panose="020B0604020202020204" pitchFamily="34" charset="0"/>
              </a:rPr>
              <a:t>   mobile devices.</a:t>
            </a:r>
          </a:p>
          <a:p>
            <a:pPr algn="just">
              <a:buClr>
                <a:srgbClr val="C00000"/>
              </a:buClr>
            </a:pPr>
            <a:endParaRPr lang="en-US" sz="2000" dirty="0">
              <a:latin typeface="Arial" panose="020B0604020202020204" pitchFamily="34" charset="0"/>
              <a:cs typeface="Arial" panose="020B0604020202020204" pitchFamily="34" charset="0"/>
            </a:endParaRPr>
          </a:p>
        </p:txBody>
      </p:sp>
      <p:sp>
        <p:nvSpPr>
          <p:cNvPr id="8" name="Isosceles Triangle 7"/>
          <p:cNvSpPr/>
          <p:nvPr/>
        </p:nvSpPr>
        <p:spPr>
          <a:xfrm>
            <a:off x="3965171" y="6176964"/>
            <a:ext cx="1213658" cy="681036"/>
          </a:xfrm>
          <a:prstGeom prst="triangle">
            <a:avLst>
              <a:gd name="adj" fmla="val 48658"/>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a:xfrm>
            <a:off x="4445750" y="6409745"/>
            <a:ext cx="252499" cy="365125"/>
          </a:xfrm>
        </p:spPr>
        <p:txBody>
          <a:bodyPr/>
          <a:lstStyle/>
          <a:p>
            <a:fld id="{95A8A1C8-2FC3-4192-B892-2732A7E13257}" type="slidenum">
              <a:rPr lang="en-US" sz="1600" b="1" smtClean="0">
                <a:solidFill>
                  <a:schemeClr val="bg1"/>
                </a:solidFill>
              </a:rPr>
              <a:t>4</a:t>
            </a:fld>
            <a:endParaRPr lang="en-US" b="1" dirty="0">
              <a:solidFill>
                <a:schemeClr val="bg1"/>
              </a:solidFill>
            </a:endParaRPr>
          </a:p>
        </p:txBody>
      </p:sp>
      <p:pic>
        <p:nvPicPr>
          <p:cNvPr id="3" name="Picture 2"/>
          <p:cNvPicPr>
            <a:picLocks noChangeAspect="1"/>
          </p:cNvPicPr>
          <p:nvPr/>
        </p:nvPicPr>
        <p:blipFill>
          <a:blip r:embed="rId2"/>
          <a:stretch>
            <a:fillRect/>
          </a:stretch>
        </p:blipFill>
        <p:spPr>
          <a:xfrm>
            <a:off x="5894773" y="2787589"/>
            <a:ext cx="3249227" cy="3116062"/>
          </a:xfrm>
          <a:prstGeom prst="rect">
            <a:avLst/>
          </a:prstGeom>
        </p:spPr>
      </p:pic>
    </p:spTree>
    <p:extLst>
      <p:ext uri="{BB962C8B-B14F-4D97-AF65-F5344CB8AC3E}">
        <p14:creationId xmlns:p14="http://schemas.microsoft.com/office/powerpoint/2010/main" val="1437395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algn="ctr"/>
            <a:r>
              <a:rPr lang="en-US" sz="3200" dirty="0">
                <a:latin typeface="Arial Black" panose="020B0A04020102020204" pitchFamily="34" charset="0"/>
              </a:rPr>
              <a:t>Roadside Unit (RSU)</a:t>
            </a:r>
          </a:p>
        </p:txBody>
      </p:sp>
      <p:sp>
        <p:nvSpPr>
          <p:cNvPr id="7" name="Content Placeholder 6"/>
          <p:cNvSpPr>
            <a:spLocks noGrp="1"/>
          </p:cNvSpPr>
          <p:nvPr>
            <p:ph idx="1"/>
          </p:nvPr>
        </p:nvSpPr>
        <p:spPr>
          <a:xfrm>
            <a:off x="628650" y="1263721"/>
            <a:ext cx="7886700" cy="4646628"/>
          </a:xfrm>
        </p:spPr>
        <p:txBody>
          <a:bodyPr>
            <a:normAutofit lnSpcReduction="10000"/>
          </a:bodyPr>
          <a:lstStyle/>
          <a:p>
            <a:pPr>
              <a:buClr>
                <a:srgbClr val="C00000"/>
              </a:buClr>
            </a:pPr>
            <a:r>
              <a:rPr lang="en-US" sz="2000" dirty="0">
                <a:latin typeface="Arial" panose="020B0604020202020204" pitchFamily="34" charset="0"/>
                <a:cs typeface="Arial" panose="020B0604020202020204" pitchFamily="34" charset="0"/>
              </a:rPr>
              <a:t>The RSU hardware used for Range testing was supplied by Savari, Inc. and is called the StreetWave unit. </a:t>
            </a:r>
          </a:p>
          <a:p>
            <a:pPr>
              <a:buClr>
                <a:srgbClr val="C00000"/>
              </a:buClr>
            </a:pPr>
            <a:endParaRPr lang="en-US" sz="2000" dirty="0">
              <a:latin typeface="Arial" panose="020B0604020202020204" pitchFamily="34" charset="0"/>
              <a:cs typeface="Arial" panose="020B0604020202020204" pitchFamily="34" charset="0"/>
            </a:endParaRPr>
          </a:p>
          <a:p>
            <a:pPr>
              <a:buClr>
                <a:srgbClr val="C00000"/>
              </a:buClr>
            </a:pPr>
            <a:endParaRPr lang="en-US" sz="2000" dirty="0">
              <a:latin typeface="Arial" panose="020B0604020202020204" pitchFamily="34" charset="0"/>
              <a:cs typeface="Arial" panose="020B0604020202020204" pitchFamily="34" charset="0"/>
            </a:endParaRPr>
          </a:p>
          <a:p>
            <a:pPr>
              <a:buClr>
                <a:srgbClr val="C00000"/>
              </a:buClr>
            </a:pPr>
            <a:endParaRPr lang="en-US" sz="2000" dirty="0">
              <a:latin typeface="Arial" panose="020B0604020202020204" pitchFamily="34" charset="0"/>
              <a:cs typeface="Arial" panose="020B0604020202020204" pitchFamily="34" charset="0"/>
            </a:endParaRPr>
          </a:p>
          <a:p>
            <a:pPr>
              <a:buClr>
                <a:srgbClr val="C00000"/>
              </a:buClr>
            </a:pPr>
            <a:endParaRPr lang="en-US" sz="2000" dirty="0">
              <a:latin typeface="Arial" panose="020B0604020202020204" pitchFamily="34" charset="0"/>
              <a:cs typeface="Arial" panose="020B0604020202020204" pitchFamily="34" charset="0"/>
            </a:endParaRPr>
          </a:p>
          <a:p>
            <a:pPr>
              <a:buClr>
                <a:srgbClr val="C00000"/>
              </a:buClr>
            </a:pPr>
            <a:endParaRPr lang="en-US" sz="2000" dirty="0">
              <a:latin typeface="Arial" panose="020B0604020202020204" pitchFamily="34" charset="0"/>
              <a:cs typeface="Arial" panose="020B0604020202020204" pitchFamily="34" charset="0"/>
            </a:endParaRPr>
          </a:p>
          <a:p>
            <a:pPr>
              <a:buClr>
                <a:srgbClr val="C00000"/>
              </a:buClr>
            </a:pPr>
            <a:endParaRPr lang="en-US" sz="2000" dirty="0">
              <a:latin typeface="Arial" panose="020B0604020202020204" pitchFamily="34" charset="0"/>
              <a:cs typeface="Arial" panose="020B0604020202020204" pitchFamily="34" charset="0"/>
            </a:endParaRPr>
          </a:p>
          <a:p>
            <a:pPr>
              <a:buClr>
                <a:srgbClr val="C00000"/>
              </a:buClr>
            </a:pPr>
            <a:endParaRPr lang="en-US" sz="2000" dirty="0">
              <a:latin typeface="Arial" panose="020B0604020202020204" pitchFamily="34" charset="0"/>
              <a:cs typeface="Arial" panose="020B0604020202020204" pitchFamily="34" charset="0"/>
            </a:endParaRPr>
          </a:p>
          <a:p>
            <a:pPr>
              <a:buClr>
                <a:srgbClr val="C00000"/>
              </a:buClr>
            </a:pPr>
            <a:endParaRPr lang="en-US" sz="2000" dirty="0">
              <a:latin typeface="Arial" panose="020B0604020202020204" pitchFamily="34" charset="0"/>
              <a:cs typeface="Arial" panose="020B0604020202020204" pitchFamily="34" charset="0"/>
            </a:endParaRPr>
          </a:p>
          <a:p>
            <a:pPr>
              <a:buClr>
                <a:srgbClr val="C00000"/>
              </a:buClr>
            </a:pPr>
            <a:endParaRPr lang="en-US" sz="2000" dirty="0">
              <a:latin typeface="Arial" panose="020B0604020202020204" pitchFamily="34" charset="0"/>
              <a:cs typeface="Arial" panose="020B0604020202020204" pitchFamily="34" charset="0"/>
            </a:endParaRPr>
          </a:p>
          <a:p>
            <a:pPr>
              <a:buClr>
                <a:srgbClr val="C00000"/>
              </a:buClr>
            </a:pPr>
            <a:r>
              <a:rPr lang="en-US" sz="2000" dirty="0">
                <a:latin typeface="Arial" panose="020B0604020202020204" pitchFamily="34" charset="0"/>
                <a:cs typeface="Arial" panose="020B0604020202020204" pitchFamily="34" charset="0"/>
              </a:rPr>
              <a:t>There are other manufacturers of RSUs – </a:t>
            </a:r>
            <a:r>
              <a:rPr lang="en-US" sz="2000" dirty="0" err="1">
                <a:latin typeface="Arial" panose="020B0604020202020204" pitchFamily="34" charset="0"/>
                <a:cs typeface="Arial" panose="020B0604020202020204" pitchFamily="34" charset="0"/>
              </a:rPr>
              <a:t>Cohda</a:t>
            </a:r>
            <a:r>
              <a:rPr lang="en-US" sz="2000" dirty="0">
                <a:latin typeface="Arial" panose="020B0604020202020204" pitchFamily="34" charset="0"/>
                <a:cs typeface="Arial" panose="020B0604020202020204" pitchFamily="34" charset="0"/>
              </a:rPr>
              <a:t>, Leer, etc. </a:t>
            </a:r>
          </a:p>
          <a:p>
            <a:pPr>
              <a:buClr>
                <a:srgbClr val="C00000"/>
              </a:buClr>
            </a:pPr>
            <a:endParaRPr lang="en-US" sz="2000" dirty="0">
              <a:latin typeface="Arial" panose="020B0604020202020204" pitchFamily="34" charset="0"/>
              <a:cs typeface="Arial" panose="020B0604020202020204" pitchFamily="34" charset="0"/>
            </a:endParaRPr>
          </a:p>
        </p:txBody>
      </p:sp>
      <p:sp>
        <p:nvSpPr>
          <p:cNvPr id="8" name="Isosceles Triangle 7"/>
          <p:cNvSpPr/>
          <p:nvPr/>
        </p:nvSpPr>
        <p:spPr>
          <a:xfrm>
            <a:off x="3965171" y="6176964"/>
            <a:ext cx="1213658" cy="681036"/>
          </a:xfrm>
          <a:prstGeom prst="triangle">
            <a:avLst>
              <a:gd name="adj" fmla="val 48658"/>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a:xfrm>
            <a:off x="4445750" y="6409745"/>
            <a:ext cx="252499" cy="365125"/>
          </a:xfrm>
        </p:spPr>
        <p:txBody>
          <a:bodyPr/>
          <a:lstStyle/>
          <a:p>
            <a:fld id="{95A8A1C8-2FC3-4192-B892-2732A7E13257}" type="slidenum">
              <a:rPr lang="en-US" sz="1600" b="1" smtClean="0">
                <a:solidFill>
                  <a:schemeClr val="bg1"/>
                </a:solidFill>
              </a:rPr>
              <a:t>5</a:t>
            </a:fld>
            <a:endParaRPr lang="en-US" b="1" dirty="0">
              <a:solidFill>
                <a:schemeClr val="bg1"/>
              </a:solidFill>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70321" y="1923470"/>
            <a:ext cx="3207018" cy="3193694"/>
          </a:xfrm>
          <a:prstGeom prst="rect">
            <a:avLst/>
          </a:prstGeom>
        </p:spPr>
      </p:pic>
    </p:spTree>
    <p:extLst>
      <p:ext uri="{BB962C8B-B14F-4D97-AF65-F5344CB8AC3E}">
        <p14:creationId xmlns:p14="http://schemas.microsoft.com/office/powerpoint/2010/main" val="1800279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28649" y="0"/>
            <a:ext cx="7886700" cy="1313408"/>
          </a:xfrm>
        </p:spPr>
        <p:txBody>
          <a:bodyPr>
            <a:normAutofit/>
          </a:bodyPr>
          <a:lstStyle/>
          <a:p>
            <a:pPr algn="ctr"/>
            <a:r>
              <a:rPr lang="en-US" sz="3200" dirty="0">
                <a:latin typeface="Arial Black" panose="020B0A04020102020204" pitchFamily="34" charset="0"/>
              </a:rPr>
              <a:t>Onboard Unit (OBU)</a:t>
            </a:r>
          </a:p>
        </p:txBody>
      </p:sp>
      <p:sp>
        <p:nvSpPr>
          <p:cNvPr id="7" name="Content Placeholder 6"/>
          <p:cNvSpPr>
            <a:spLocks noGrp="1"/>
          </p:cNvSpPr>
          <p:nvPr>
            <p:ph idx="1"/>
          </p:nvPr>
        </p:nvSpPr>
        <p:spPr>
          <a:xfrm>
            <a:off x="628649" y="1088968"/>
            <a:ext cx="7886700" cy="4380807"/>
          </a:xfrm>
        </p:spPr>
        <p:txBody>
          <a:bodyPr>
            <a:normAutofit/>
          </a:bodyPr>
          <a:lstStyle/>
          <a:p>
            <a:pPr>
              <a:buClr>
                <a:srgbClr val="C00000"/>
              </a:buClr>
            </a:pPr>
            <a:r>
              <a:rPr lang="en-US" sz="2000" dirty="0">
                <a:latin typeface="Arial" panose="020B0604020202020204" pitchFamily="34" charset="0"/>
                <a:cs typeface="Arial" panose="020B0604020202020204" pitchFamily="34" charset="0"/>
              </a:rPr>
              <a:t>Onboard Unit (OBU) is a hardware device that is deployed on the vehicle to exchange messages with the RSU based on the SAE J2735 standard using the Dedicated Short Range Communications (DSRC) standards.</a:t>
            </a:r>
          </a:p>
          <a:p>
            <a:pPr>
              <a:buClr>
                <a:srgbClr val="C00000"/>
              </a:buClr>
            </a:pPr>
            <a:r>
              <a:rPr lang="en-US" sz="2000" dirty="0">
                <a:latin typeface="Arial" panose="020B0604020202020204" pitchFamily="34" charset="0"/>
                <a:cs typeface="Arial" panose="020B0604020202020204" pitchFamily="34" charset="0"/>
              </a:rPr>
              <a:t>The OSU hardware used for Range testing was supplied by Savari, Inc. and is called Savari </a:t>
            </a:r>
            <a:r>
              <a:rPr lang="en-US" sz="2000" dirty="0" err="1">
                <a:latin typeface="Arial" panose="020B0604020202020204" pitchFamily="34" charset="0"/>
                <a:cs typeface="Arial" panose="020B0604020202020204" pitchFamily="34" charset="0"/>
              </a:rPr>
              <a:t>MobilWave</a:t>
            </a:r>
            <a:r>
              <a:rPr lang="en-US" sz="2000" dirty="0">
                <a:latin typeface="Arial" panose="020B0604020202020204" pitchFamily="34" charset="0"/>
                <a:cs typeface="Arial" panose="020B0604020202020204" pitchFamily="34" charset="0"/>
              </a:rPr>
              <a:t> units.</a:t>
            </a:r>
          </a:p>
        </p:txBody>
      </p:sp>
      <p:sp>
        <p:nvSpPr>
          <p:cNvPr id="8" name="Isosceles Triangle 7"/>
          <p:cNvSpPr/>
          <p:nvPr/>
        </p:nvSpPr>
        <p:spPr>
          <a:xfrm>
            <a:off x="3965171" y="6176964"/>
            <a:ext cx="1213658" cy="681036"/>
          </a:xfrm>
          <a:prstGeom prst="triangle">
            <a:avLst>
              <a:gd name="adj" fmla="val 48658"/>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a:xfrm>
            <a:off x="4445750" y="6409745"/>
            <a:ext cx="252499" cy="365125"/>
          </a:xfrm>
        </p:spPr>
        <p:txBody>
          <a:bodyPr/>
          <a:lstStyle/>
          <a:p>
            <a:fld id="{95A8A1C8-2FC3-4192-B892-2732A7E13257}" type="slidenum">
              <a:rPr lang="en-US" sz="1600" b="1" smtClean="0">
                <a:solidFill>
                  <a:schemeClr val="bg1"/>
                </a:solidFill>
              </a:rPr>
              <a:t>6</a:t>
            </a:fld>
            <a:endParaRPr lang="en-US" b="1" dirty="0">
              <a:solidFill>
                <a:schemeClr val="bg1"/>
              </a:solidFill>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21353" y="2975966"/>
            <a:ext cx="3848793" cy="3117868"/>
          </a:xfrm>
          <a:prstGeom prst="rect">
            <a:avLst/>
          </a:prstGeom>
        </p:spPr>
      </p:pic>
    </p:spTree>
    <p:extLst>
      <p:ext uri="{BB962C8B-B14F-4D97-AF65-F5344CB8AC3E}">
        <p14:creationId xmlns:p14="http://schemas.microsoft.com/office/powerpoint/2010/main" val="24345439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28649" y="145556"/>
            <a:ext cx="7886700" cy="1325563"/>
          </a:xfrm>
        </p:spPr>
        <p:txBody>
          <a:bodyPr>
            <a:normAutofit/>
          </a:bodyPr>
          <a:lstStyle/>
          <a:p>
            <a:pPr algn="ctr"/>
            <a:r>
              <a:rPr lang="en-US" sz="3200" dirty="0">
                <a:latin typeface="Arial Black" panose="020B0A04020102020204" pitchFamily="34" charset="0"/>
              </a:rPr>
              <a:t>DSRC Radio</a:t>
            </a:r>
          </a:p>
        </p:txBody>
      </p:sp>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1275" y="2334828"/>
            <a:ext cx="5271882" cy="3509910"/>
          </a:xfrm>
        </p:spPr>
      </p:pic>
      <p:sp>
        <p:nvSpPr>
          <p:cNvPr id="8" name="Isosceles Triangle 7"/>
          <p:cNvSpPr/>
          <p:nvPr/>
        </p:nvSpPr>
        <p:spPr>
          <a:xfrm>
            <a:off x="3965171" y="6176964"/>
            <a:ext cx="1213658" cy="681036"/>
          </a:xfrm>
          <a:prstGeom prst="triangle">
            <a:avLst>
              <a:gd name="adj" fmla="val 48658"/>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a:xfrm>
            <a:off x="4445750" y="6409745"/>
            <a:ext cx="252499" cy="365125"/>
          </a:xfrm>
        </p:spPr>
        <p:txBody>
          <a:bodyPr/>
          <a:lstStyle/>
          <a:p>
            <a:fld id="{95A8A1C8-2FC3-4192-B892-2732A7E13257}" type="slidenum">
              <a:rPr lang="en-US" sz="1600" b="1" smtClean="0">
                <a:solidFill>
                  <a:schemeClr val="bg1"/>
                </a:solidFill>
              </a:rPr>
              <a:t>7</a:t>
            </a:fld>
            <a:endParaRPr lang="en-US" b="1" dirty="0">
              <a:solidFill>
                <a:schemeClr val="bg1"/>
              </a:solidFill>
            </a:endParaRPr>
          </a:p>
        </p:txBody>
      </p:sp>
      <p:sp>
        <p:nvSpPr>
          <p:cNvPr id="3" name="Rectangle 2"/>
          <p:cNvSpPr/>
          <p:nvPr/>
        </p:nvSpPr>
        <p:spPr>
          <a:xfrm>
            <a:off x="1444856" y="5881396"/>
            <a:ext cx="6001788" cy="400110"/>
          </a:xfrm>
          <a:prstGeom prst="rect">
            <a:avLst/>
          </a:prstGeom>
        </p:spPr>
        <p:txBody>
          <a:bodyPr wrap="square">
            <a:spAutoFit/>
          </a:bodyPr>
          <a:lstStyle/>
          <a:p>
            <a:r>
              <a:rPr lang="en-US" sz="1000" dirty="0" err="1"/>
              <a:t>Source:https</a:t>
            </a:r>
            <a:r>
              <a:rPr lang="en-US" sz="1000" dirty="0"/>
              <a:t>://www.researchgate.net/publication/287406124_Sensing_Traffic_Density_Combining_V2V_and_V2I_Wireless_Communications/figures</a:t>
            </a:r>
          </a:p>
        </p:txBody>
      </p:sp>
      <p:sp>
        <p:nvSpPr>
          <p:cNvPr id="10" name="Content Placeholder 6">
            <a:extLst>
              <a:ext uri="{FF2B5EF4-FFF2-40B4-BE49-F238E27FC236}">
                <a16:creationId xmlns:a16="http://schemas.microsoft.com/office/drawing/2014/main" id="{4AB9A89B-B99D-4DE0-A4FC-0FD57A6D3830}"/>
              </a:ext>
            </a:extLst>
          </p:cNvPr>
          <p:cNvSpPr txBox="1">
            <a:spLocks/>
          </p:cNvSpPr>
          <p:nvPr/>
        </p:nvSpPr>
        <p:spPr>
          <a:xfrm>
            <a:off x="628649" y="1386638"/>
            <a:ext cx="7886700" cy="40847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Clr>
                <a:srgbClr val="C00000"/>
              </a:buClr>
            </a:pPr>
            <a:r>
              <a:rPr lang="en-US" sz="2000" dirty="0">
                <a:latin typeface="Arial" panose="020B0604020202020204" pitchFamily="34" charset="0"/>
                <a:cs typeface="Arial" panose="020B0604020202020204" pitchFamily="34" charset="0"/>
              </a:rPr>
              <a:t>The following figure demonstrates the V2V and V2I Communication via DSRC radio.</a:t>
            </a:r>
          </a:p>
        </p:txBody>
      </p:sp>
    </p:spTree>
    <p:extLst>
      <p:ext uri="{BB962C8B-B14F-4D97-AF65-F5344CB8AC3E}">
        <p14:creationId xmlns:p14="http://schemas.microsoft.com/office/powerpoint/2010/main" val="3482682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algn="ctr"/>
            <a:r>
              <a:rPr lang="en-US" sz="3200" dirty="0">
                <a:latin typeface="Arial Black" panose="020B0A04020102020204" pitchFamily="34" charset="0"/>
              </a:rPr>
              <a:t>Basic Safety Message (BSM)</a:t>
            </a:r>
          </a:p>
        </p:txBody>
      </p:sp>
      <p:sp>
        <p:nvSpPr>
          <p:cNvPr id="7" name="Content Placeholder 6"/>
          <p:cNvSpPr>
            <a:spLocks noGrp="1"/>
          </p:cNvSpPr>
          <p:nvPr>
            <p:ph idx="1"/>
          </p:nvPr>
        </p:nvSpPr>
        <p:spPr>
          <a:xfrm>
            <a:off x="628650" y="1825625"/>
            <a:ext cx="7886700" cy="4084724"/>
          </a:xfrm>
        </p:spPr>
        <p:txBody>
          <a:bodyPr>
            <a:normAutofit/>
          </a:bodyPr>
          <a:lstStyle/>
          <a:p>
            <a:pPr>
              <a:buClr>
                <a:srgbClr val="C00000"/>
              </a:buClr>
            </a:pPr>
            <a:r>
              <a:rPr lang="en-US" sz="2000" dirty="0">
                <a:latin typeface="Arial" panose="020B0604020202020204" pitchFamily="34" charset="0"/>
                <a:cs typeface="Arial" panose="020B0604020202020204" pitchFamily="34" charset="0"/>
              </a:rPr>
              <a:t>The Basic Safety Message (BSM) is transmitted 10 times per second from an OBU. A BSM message has two parts:</a:t>
            </a:r>
          </a:p>
          <a:p>
            <a:pPr lvl="1">
              <a:buClr>
                <a:srgbClr val="C00000"/>
              </a:buClr>
            </a:pPr>
            <a:r>
              <a:rPr lang="en-US" sz="1800" dirty="0">
                <a:latin typeface="Arial" panose="020B0604020202020204" pitchFamily="34" charset="0"/>
                <a:cs typeface="Arial" panose="020B0604020202020204" pitchFamily="34" charset="0"/>
              </a:rPr>
              <a:t>BSM Part 1:</a:t>
            </a:r>
          </a:p>
          <a:p>
            <a:pPr lvl="2">
              <a:buClr>
                <a:srgbClr val="C00000"/>
              </a:buClr>
            </a:pPr>
            <a:r>
              <a:rPr lang="en-US" sz="1600" dirty="0">
                <a:latin typeface="Arial" panose="020B0604020202020204" pitchFamily="34" charset="0"/>
                <a:cs typeface="Arial" panose="020B0604020202020204" pitchFamily="34" charset="0"/>
              </a:rPr>
              <a:t>Contains the core data elements (vehicle size, position, speed, heading acceleration, brake system status) </a:t>
            </a:r>
          </a:p>
          <a:p>
            <a:pPr lvl="1">
              <a:buClr>
                <a:srgbClr val="C00000"/>
              </a:buClr>
            </a:pPr>
            <a:r>
              <a:rPr lang="en-US" sz="1800" dirty="0">
                <a:latin typeface="Arial" panose="020B0604020202020204" pitchFamily="34" charset="0"/>
                <a:cs typeface="Arial" panose="020B0604020202020204" pitchFamily="34" charset="0"/>
              </a:rPr>
              <a:t>BSM Part 2:</a:t>
            </a:r>
          </a:p>
          <a:p>
            <a:pPr lvl="2">
              <a:buClr>
                <a:srgbClr val="C00000"/>
              </a:buClr>
            </a:pPr>
            <a:r>
              <a:rPr lang="en-US" sz="1600" dirty="0">
                <a:latin typeface="Arial" panose="020B0604020202020204" pitchFamily="34" charset="0"/>
                <a:cs typeface="Arial" panose="020B0604020202020204" pitchFamily="34" charset="0"/>
              </a:rPr>
              <a:t>Contains a variable set of data elements drawn from many optional data elements.</a:t>
            </a:r>
          </a:p>
          <a:p>
            <a:pPr>
              <a:buClr>
                <a:srgbClr val="C00000"/>
              </a:buClr>
            </a:pPr>
            <a:r>
              <a:rPr lang="en-US" sz="2000" dirty="0">
                <a:latin typeface="Arial" panose="020B0604020202020204" pitchFamily="34" charset="0"/>
                <a:cs typeface="Arial" panose="020B0604020202020204" pitchFamily="34" charset="0"/>
              </a:rPr>
              <a:t>The BSM is transmitted over DSRC has a minimum range of 300 meters. Experience has shown that this range can be as much </a:t>
            </a:r>
            <a:r>
              <a:rPr lang="en-US" sz="2000" dirty="0" err="1">
                <a:latin typeface="Arial" panose="020B0604020202020204" pitchFamily="34" charset="0"/>
                <a:cs typeface="Arial" panose="020B0604020202020204" pitchFamily="34" charset="0"/>
              </a:rPr>
              <a:t>asy</a:t>
            </a:r>
            <a:r>
              <a:rPr lang="en-US" sz="2000" dirty="0">
                <a:latin typeface="Arial" panose="020B0604020202020204" pitchFamily="34" charset="0"/>
                <a:cs typeface="Arial" panose="020B0604020202020204" pitchFamily="34" charset="0"/>
              </a:rPr>
              <a:t> 1,000 meters.</a:t>
            </a:r>
          </a:p>
        </p:txBody>
      </p:sp>
      <p:sp>
        <p:nvSpPr>
          <p:cNvPr id="8" name="Isosceles Triangle 7"/>
          <p:cNvSpPr/>
          <p:nvPr/>
        </p:nvSpPr>
        <p:spPr>
          <a:xfrm>
            <a:off x="3965171" y="6176964"/>
            <a:ext cx="1213658" cy="681036"/>
          </a:xfrm>
          <a:prstGeom prst="triangle">
            <a:avLst>
              <a:gd name="adj" fmla="val 48658"/>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a:xfrm>
            <a:off x="4445750" y="6409745"/>
            <a:ext cx="252499" cy="365125"/>
          </a:xfrm>
        </p:spPr>
        <p:txBody>
          <a:bodyPr/>
          <a:lstStyle/>
          <a:p>
            <a:fld id="{95A8A1C8-2FC3-4192-B892-2732A7E13257}" type="slidenum">
              <a:rPr lang="en-US" sz="1600" b="1" smtClean="0">
                <a:solidFill>
                  <a:schemeClr val="bg1"/>
                </a:solidFill>
              </a:rPr>
              <a:t>8</a:t>
            </a:fld>
            <a:endParaRPr lang="en-US" b="1" dirty="0">
              <a:solidFill>
                <a:schemeClr val="bg1"/>
              </a:solidFill>
            </a:endParaRPr>
          </a:p>
        </p:txBody>
      </p:sp>
    </p:spTree>
    <p:extLst>
      <p:ext uri="{BB962C8B-B14F-4D97-AF65-F5344CB8AC3E}">
        <p14:creationId xmlns:p14="http://schemas.microsoft.com/office/powerpoint/2010/main" val="2564921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algn="ctr"/>
            <a:r>
              <a:rPr lang="en-US" sz="3200" dirty="0">
                <a:latin typeface="Arial Black" panose="020B0A04020102020204" pitchFamily="34" charset="0"/>
              </a:rPr>
              <a:t>Range Testing Objective</a:t>
            </a:r>
          </a:p>
        </p:txBody>
      </p:sp>
      <p:sp>
        <p:nvSpPr>
          <p:cNvPr id="7" name="Content Placeholder 6"/>
          <p:cNvSpPr>
            <a:spLocks noGrp="1"/>
          </p:cNvSpPr>
          <p:nvPr>
            <p:ph idx="1"/>
          </p:nvPr>
        </p:nvSpPr>
        <p:spPr>
          <a:xfrm>
            <a:off x="628650" y="1846555"/>
            <a:ext cx="7886700" cy="4063794"/>
          </a:xfrm>
        </p:spPr>
        <p:txBody>
          <a:bodyPr>
            <a:normAutofit/>
          </a:bodyPr>
          <a:lstStyle/>
          <a:p>
            <a:pPr>
              <a:buClr>
                <a:srgbClr val="C00000"/>
              </a:buClr>
            </a:pPr>
            <a:r>
              <a:rPr lang="en-US" sz="2000" dirty="0">
                <a:latin typeface="Arial" panose="020B0604020202020204" pitchFamily="34" charset="0"/>
                <a:cs typeface="Arial" panose="020B0604020202020204" pitchFamily="34" charset="0"/>
              </a:rPr>
              <a:t>Locate an RSU at a candidate installation location in the field </a:t>
            </a:r>
          </a:p>
          <a:p>
            <a:pPr>
              <a:buClr>
                <a:srgbClr val="C00000"/>
              </a:buClr>
            </a:pPr>
            <a:r>
              <a:rPr lang="en-US" sz="2000" dirty="0">
                <a:latin typeface="Arial" panose="020B0604020202020204" pitchFamily="34" charset="0"/>
                <a:cs typeface="Arial" panose="020B0604020202020204" pitchFamily="34" charset="0"/>
              </a:rPr>
              <a:t>Drive a vehicle with an OBU that is broadcasting BSMs along the roadway segment </a:t>
            </a:r>
          </a:p>
          <a:p>
            <a:pPr>
              <a:buClr>
                <a:srgbClr val="C00000"/>
              </a:buClr>
            </a:pPr>
            <a:r>
              <a:rPr lang="en-US" sz="2000" dirty="0">
                <a:latin typeface="Arial" panose="020B0604020202020204" pitchFamily="34" charset="0"/>
                <a:cs typeface="Arial" panose="020B0604020202020204" pitchFamily="34" charset="0"/>
              </a:rPr>
              <a:t>Received the BSMs on the RSU at the candidate location when the vehicle is in the range of the RSU</a:t>
            </a:r>
          </a:p>
          <a:p>
            <a:pPr>
              <a:buClr>
                <a:srgbClr val="C00000"/>
              </a:buClr>
            </a:pPr>
            <a:r>
              <a:rPr lang="en-US" sz="2000" dirty="0">
                <a:latin typeface="Arial" panose="020B0604020202020204" pitchFamily="34" charset="0"/>
                <a:cs typeface="Arial" panose="020B0604020202020204" pitchFamily="34" charset="0"/>
              </a:rPr>
              <a:t>Evaluate the range and roadway coverage of the RSU at the candidate location.</a:t>
            </a:r>
          </a:p>
        </p:txBody>
      </p:sp>
      <p:sp>
        <p:nvSpPr>
          <p:cNvPr id="8" name="Isosceles Triangle 7"/>
          <p:cNvSpPr/>
          <p:nvPr/>
        </p:nvSpPr>
        <p:spPr>
          <a:xfrm>
            <a:off x="3965171" y="6176964"/>
            <a:ext cx="1213658" cy="681036"/>
          </a:xfrm>
          <a:prstGeom prst="triangle">
            <a:avLst>
              <a:gd name="adj" fmla="val 48658"/>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a:xfrm>
            <a:off x="4445750" y="6409745"/>
            <a:ext cx="252499" cy="365125"/>
          </a:xfrm>
        </p:spPr>
        <p:txBody>
          <a:bodyPr/>
          <a:lstStyle/>
          <a:p>
            <a:fld id="{95A8A1C8-2FC3-4192-B892-2732A7E13257}" type="slidenum">
              <a:rPr lang="en-US" sz="1600" b="1" smtClean="0">
                <a:solidFill>
                  <a:schemeClr val="bg1"/>
                </a:solidFill>
              </a:rPr>
              <a:t>9</a:t>
            </a:fld>
            <a:endParaRPr lang="en-US" b="1" dirty="0">
              <a:solidFill>
                <a:schemeClr val="bg1"/>
              </a:solidFill>
            </a:endParaRPr>
          </a:p>
        </p:txBody>
      </p:sp>
    </p:spTree>
    <p:extLst>
      <p:ext uri="{BB962C8B-B14F-4D97-AF65-F5344CB8AC3E}">
        <p14:creationId xmlns:p14="http://schemas.microsoft.com/office/powerpoint/2010/main" val="44167495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10291</TotalTime>
  <Words>1486</Words>
  <Application>Microsoft Macintosh PowerPoint</Application>
  <PresentationFormat>On-screen Show (4:3)</PresentationFormat>
  <Paragraphs>272</Paragraphs>
  <Slides>25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Arial Black</vt:lpstr>
      <vt:lpstr>Calibri</vt:lpstr>
      <vt:lpstr>Calibri Light</vt:lpstr>
      <vt:lpstr>Office Theme</vt:lpstr>
      <vt:lpstr>Range Testing of RSU</vt:lpstr>
      <vt:lpstr>Outline</vt:lpstr>
      <vt:lpstr>Purpose of Range Testing</vt:lpstr>
      <vt:lpstr>Roadside Unit (RSU)</vt:lpstr>
      <vt:lpstr>Roadside Unit (RSU)</vt:lpstr>
      <vt:lpstr>Onboard Unit (OBU)</vt:lpstr>
      <vt:lpstr>DSRC Radio</vt:lpstr>
      <vt:lpstr>Basic Safety Message (BSM)</vt:lpstr>
      <vt:lpstr>Range Testing Objective</vt:lpstr>
      <vt:lpstr>Testing Procedure</vt:lpstr>
      <vt:lpstr>Test Procedure – Location 1</vt:lpstr>
      <vt:lpstr>Test Procedure - Location 1</vt:lpstr>
      <vt:lpstr>Test Procedure – Location 2</vt:lpstr>
      <vt:lpstr>Test Procedure – Location 2</vt:lpstr>
      <vt:lpstr>Data Collection</vt:lpstr>
      <vt:lpstr>Data Collection</vt:lpstr>
      <vt:lpstr>Generate KML file</vt:lpstr>
      <vt:lpstr>Google Earth Plot</vt:lpstr>
      <vt:lpstr>Google Earth Plot</vt:lpstr>
      <vt:lpstr>Analysis: Location-1</vt:lpstr>
      <vt:lpstr>Analysis: Location-1</vt:lpstr>
      <vt:lpstr>Analysis: Location-1</vt:lpstr>
      <vt:lpstr>Analysis: Location-2</vt:lpstr>
      <vt:lpstr>Analysis: Location-2</vt:lpstr>
      <vt:lpstr>Analysis: Location-2</vt:lpstr>
    </vt:vector>
  </TitlesOfParts>
  <Company>University of Arizona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Altekar, Niraj Vasant - (nvaltekar)</dc:creator>
  <cp:lastModifiedBy>Head, Larry - (klhead)</cp:lastModifiedBy>
  <cp:revision>100</cp:revision>
  <dcterms:created xsi:type="dcterms:W3CDTF">2019-03-29T19:49:09Z</dcterms:created>
  <dcterms:modified xsi:type="dcterms:W3CDTF">2019-04-16T15:06:57Z</dcterms:modified>
</cp:coreProperties>
</file>